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9144000"/>
  <p:notesSz cx="6796075" cy="987425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Roboto-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Roboto-italic.fntdata"/><Relationship Id="rId21" Type="http://schemas.openxmlformats.org/officeDocument/2006/relationships/slide" Target="slides/slide17.xml"/><Relationship Id="rId43" Type="http://schemas.openxmlformats.org/officeDocument/2006/relationships/font" Target="fonts/Roboto-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32900" y="740550"/>
            <a:ext cx="4530925" cy="37028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79600" y="4690250"/>
            <a:ext cx="5436850" cy="44434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nvSpPr>
        <p:spPr>
          <a:xfrm>
            <a:off x="755640" y="5078520"/>
            <a:ext cx="6048360" cy="4811760"/>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65" name="Google Shape;65;p1:notes"/>
          <p:cNvSpPr txBox="1"/>
          <p:nvPr>
            <p:ph idx="1" type="body"/>
          </p:nvPr>
        </p:nvSpPr>
        <p:spPr>
          <a:xfrm>
            <a:off x="679600" y="4690250"/>
            <a:ext cx="5436850" cy="4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notes"/>
          <p:cNvSpPr/>
          <p:nvPr>
            <p:ph idx="2" type="sldImg"/>
          </p:nvPr>
        </p:nvSpPr>
        <p:spPr>
          <a:xfrm>
            <a:off x="1132900" y="740550"/>
            <a:ext cx="4530925" cy="3702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cd148f150_0_1689: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191" name="Google Shape;191;g8cd148f150_0_1689: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192" name="Google Shape;192;g8cd148f150_0_1689: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8cd148f150_0_1689: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6a1ee41d3_2_12: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6a1ee41d3_2_12: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cd148f150_0_1645: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225" name="Google Shape;225;g8cd148f150_0_1645: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226" name="Google Shape;226;g8cd148f150_0_1645: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8cd148f150_0_1645: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notes"/>
          <p:cNvSpPr/>
          <p:nvPr/>
        </p:nvSpPr>
        <p:spPr>
          <a:xfrm>
            <a:off x="681120" y="4691160"/>
            <a:ext cx="5437080" cy="4443480"/>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234" name="Google Shape;234;p3: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235" name="Google Shape;235;p3:notes"/>
          <p:cNvSpPr txBox="1"/>
          <p:nvPr>
            <p:ph idx="1" type="body"/>
          </p:nvPr>
        </p:nvSpPr>
        <p:spPr>
          <a:xfrm>
            <a:off x="679600" y="4690250"/>
            <a:ext cx="5436850" cy="4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notes"/>
          <p:cNvSpPr/>
          <p:nvPr>
            <p:ph idx="2" type="sldImg"/>
          </p:nvPr>
        </p:nvSpPr>
        <p:spPr>
          <a:xfrm>
            <a:off x="1132900" y="740550"/>
            <a:ext cx="4530925" cy="3702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d8240bee3_2_0: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8d8240bee3_2_0: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d8240bee3_2_65: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8d8240bee3_2_65: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d8240bee3_2_130: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8d8240bee3_2_130: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d8240bee3_2_194: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8d8240bee3_2_194: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d8240bee3_2_322: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8d8240bee3_2_322: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d8240bee3_3_0: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8d8240bee3_3_0: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cd148f150_0_7:notes"/>
          <p:cNvSpPr/>
          <p:nvPr/>
        </p:nvSpPr>
        <p:spPr>
          <a:xfrm>
            <a:off x="755640" y="5078520"/>
            <a:ext cx="6048378" cy="481177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72" name="Google Shape;72;g8cd148f150_0_7: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8cd148f150_0_7: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d8240bee3_2_258: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8d8240bee3_2_258: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notes"/>
          <p:cNvSpPr/>
          <p:nvPr/>
        </p:nvSpPr>
        <p:spPr>
          <a:xfrm>
            <a:off x="755640" y="5078520"/>
            <a:ext cx="6048360" cy="4811760"/>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295" name="Google Shape;295;p4:notes"/>
          <p:cNvSpPr txBox="1"/>
          <p:nvPr>
            <p:ph idx="1" type="body"/>
          </p:nvPr>
        </p:nvSpPr>
        <p:spPr>
          <a:xfrm>
            <a:off x="679600" y="4690250"/>
            <a:ext cx="5436850" cy="4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notes"/>
          <p:cNvSpPr/>
          <p:nvPr>
            <p:ph idx="2" type="sldImg"/>
          </p:nvPr>
        </p:nvSpPr>
        <p:spPr>
          <a:xfrm>
            <a:off x="1132900" y="740550"/>
            <a:ext cx="4530925" cy="3702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c2632878d_0_2:notes"/>
          <p:cNvSpPr/>
          <p:nvPr/>
        </p:nvSpPr>
        <p:spPr>
          <a:xfrm>
            <a:off x="755640" y="5078520"/>
            <a:ext cx="6048378" cy="481177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03" name="Google Shape;303;g8c2632878d_0_2: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8c2632878d_0_2: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c2632878d_0_10:notes"/>
          <p:cNvSpPr/>
          <p:nvPr/>
        </p:nvSpPr>
        <p:spPr>
          <a:xfrm>
            <a:off x="755640" y="5078520"/>
            <a:ext cx="6048378" cy="481177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11" name="Google Shape;311;g8c2632878d_0_10: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8c2632878d_0_10: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8c2632878d_0_24:notes"/>
          <p:cNvSpPr/>
          <p:nvPr/>
        </p:nvSpPr>
        <p:spPr>
          <a:xfrm>
            <a:off x="755640" y="5078520"/>
            <a:ext cx="6048378" cy="481177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19" name="Google Shape;319;g8c2632878d_0_24: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8c2632878d_0_24: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5:notes"/>
          <p:cNvSpPr/>
          <p:nvPr/>
        </p:nvSpPr>
        <p:spPr>
          <a:xfrm>
            <a:off x="755640" y="5078520"/>
            <a:ext cx="6048360" cy="4811760"/>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28" name="Google Shape;328;p5:notes"/>
          <p:cNvSpPr txBox="1"/>
          <p:nvPr>
            <p:ph idx="1" type="body"/>
          </p:nvPr>
        </p:nvSpPr>
        <p:spPr>
          <a:xfrm>
            <a:off x="679600" y="4690250"/>
            <a:ext cx="5436850" cy="4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notes"/>
          <p:cNvSpPr/>
          <p:nvPr>
            <p:ph idx="2" type="sldImg"/>
          </p:nvPr>
        </p:nvSpPr>
        <p:spPr>
          <a:xfrm>
            <a:off x="1132900" y="740550"/>
            <a:ext cx="4530925" cy="3702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d8240bee3_2_329: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37" name="Google Shape;337;g8d8240bee3_2_329: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338" name="Google Shape;338;g8d8240bee3_2_329: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8d8240bee3_2_329: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d8240bee3_2_343: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49" name="Google Shape;349;g8d8240bee3_2_343: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350" name="Google Shape;350;g8d8240bee3_2_343: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8d8240bee3_2_343: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d8240bee3_2_356: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61" name="Google Shape;361;g8d8240bee3_2_356: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362" name="Google Shape;362;g8d8240bee3_2_356: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8d8240bee3_2_356: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8c2632878d_1_0: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73" name="Google Shape;373;g8c2632878d_1_0: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374" name="Google Shape;374;g8c2632878d_1_0: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8c2632878d_1_0: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6a1ee41d3_1_0:notes"/>
          <p:cNvSpPr/>
          <p:nvPr/>
        </p:nvSpPr>
        <p:spPr>
          <a:xfrm>
            <a:off x="755640" y="5078520"/>
            <a:ext cx="6048378" cy="481177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95" name="Google Shape;95;g86a1ee41d3_1_0: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86a1ee41d3_1_0: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d8240bee3_2_379: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84" name="Google Shape;384;g8d8240bee3_2_379: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
        <p:nvSpPr>
          <p:cNvPr id="385" name="Google Shape;385;g8d8240bee3_2_379:notes"/>
          <p:cNvSpPr txBox="1"/>
          <p:nvPr>
            <p:ph idx="1" type="body"/>
          </p:nvPr>
        </p:nvSpPr>
        <p:spPr>
          <a:xfrm>
            <a:off x="679600" y="4690250"/>
            <a:ext cx="54369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g8d8240bee3_2_379: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8d8240bee3_2_387: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393" name="Google Shape;393;g8d8240bee3_2_387: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
        <p:nvSpPr>
          <p:cNvPr id="394" name="Google Shape;394;g8d8240bee3_2_387:notes"/>
          <p:cNvSpPr txBox="1"/>
          <p:nvPr>
            <p:ph idx="1" type="body"/>
          </p:nvPr>
        </p:nvSpPr>
        <p:spPr>
          <a:xfrm>
            <a:off x="679600" y="4690250"/>
            <a:ext cx="54369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g8d8240bee3_2_387: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c2632878d_1_15: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402" name="Google Shape;402;g8c2632878d_1_15: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
        <p:nvSpPr>
          <p:cNvPr id="403" name="Google Shape;403;g8c2632878d_1_15:notes"/>
          <p:cNvSpPr txBox="1"/>
          <p:nvPr>
            <p:ph idx="1" type="body"/>
          </p:nvPr>
        </p:nvSpPr>
        <p:spPr>
          <a:xfrm>
            <a:off x="679600" y="4690250"/>
            <a:ext cx="54369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g8c2632878d_1_15: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d8240bee3_2_453: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411" name="Google Shape;411;g8d8240bee3_2_453: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
        <p:nvSpPr>
          <p:cNvPr id="412" name="Google Shape;412;g8d8240bee3_2_453:notes"/>
          <p:cNvSpPr txBox="1"/>
          <p:nvPr>
            <p:ph idx="1" type="body"/>
          </p:nvPr>
        </p:nvSpPr>
        <p:spPr>
          <a:xfrm>
            <a:off x="679600" y="4690250"/>
            <a:ext cx="5436900" cy="44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8d8240bee3_2_453: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cd148f150_0_1851: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8cd148f150_0_1851: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cd148f150_0_1915: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8cd148f150_0_1915: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cd148f150_0_1921:notes"/>
          <p:cNvSpPr txBox="1"/>
          <p:nvPr>
            <p:ph idx="1" type="body"/>
          </p:nvPr>
        </p:nvSpPr>
        <p:spPr>
          <a:xfrm>
            <a:off x="67959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8cd148f150_0_1921:notes"/>
          <p:cNvSpPr/>
          <p:nvPr>
            <p:ph idx="2" type="sldImg"/>
          </p:nvPr>
        </p:nvSpPr>
        <p:spPr>
          <a:xfrm>
            <a:off x="1132883"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7:notes"/>
          <p:cNvSpPr/>
          <p:nvPr/>
        </p:nvSpPr>
        <p:spPr>
          <a:xfrm>
            <a:off x="681120" y="4691160"/>
            <a:ext cx="5437080" cy="4443480"/>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441" name="Google Shape;441;p7: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442" name="Google Shape;442;p7:notes"/>
          <p:cNvSpPr txBox="1"/>
          <p:nvPr>
            <p:ph idx="1" type="body"/>
          </p:nvPr>
        </p:nvSpPr>
        <p:spPr>
          <a:xfrm>
            <a:off x="679600" y="4690250"/>
            <a:ext cx="5436850" cy="4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notes"/>
          <p:cNvSpPr/>
          <p:nvPr>
            <p:ph idx="2" type="sldImg"/>
          </p:nvPr>
        </p:nvSpPr>
        <p:spPr>
          <a:xfrm>
            <a:off x="1132900" y="740550"/>
            <a:ext cx="4530925" cy="3702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6a1ee41d3_0_4: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6a1ee41d3_0_4: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cd148f150_0_903:notes"/>
          <p:cNvSpPr/>
          <p:nvPr/>
        </p:nvSpPr>
        <p:spPr>
          <a:xfrm>
            <a:off x="755640" y="5078520"/>
            <a:ext cx="6048378" cy="481177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127" name="Google Shape;127;g8cd148f150_0_903: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8cd148f150_0_903: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cd148f150_0_924:notes"/>
          <p:cNvSpPr/>
          <p:nvPr/>
        </p:nvSpPr>
        <p:spPr>
          <a:xfrm>
            <a:off x="755640" y="5078520"/>
            <a:ext cx="6048378" cy="481177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137" name="Google Shape;137;g8cd148f150_0_924: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8cd148f150_0_924: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cd148f150_0_934: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154" name="Google Shape;154;g8cd148f150_0_934: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155" name="Google Shape;155;g8cd148f150_0_934: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8cd148f150_0_934: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cd148f150_0_942: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167" name="Google Shape;167;g8cd148f150_0_942: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168" name="Google Shape;168;g8cd148f150_0_942: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8cd148f150_0_942: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cd148f150_2_0:notes"/>
          <p:cNvSpPr/>
          <p:nvPr/>
        </p:nvSpPr>
        <p:spPr>
          <a:xfrm>
            <a:off x="681120" y="4691160"/>
            <a:ext cx="5437098" cy="4443498"/>
          </a:xfrm>
          <a:custGeom>
            <a:rect b="b" l="l" r="r" t="t"/>
            <a:pathLst>
              <a:path extrusionOk="0" h="21600" w="21600">
                <a:moveTo>
                  <a:pt x="0" y="0"/>
                </a:moveTo>
                <a:lnTo>
                  <a:pt x="21600" y="0"/>
                </a:lnTo>
                <a:lnTo>
                  <a:pt x="21600" y="21600"/>
                </a:lnTo>
                <a:lnTo>
                  <a:pt x="0" y="21600"/>
                </a:lnTo>
                <a:lnTo>
                  <a:pt x="0" y="0"/>
                </a:lnTo>
                <a:close/>
              </a:path>
            </a:pathLst>
          </a:custGeom>
          <a:noFill/>
          <a:ln>
            <a:noFill/>
          </a:ln>
        </p:spPr>
      </p:sp>
      <p:sp>
        <p:nvSpPr>
          <p:cNvPr id="180" name="Google Shape;180;g8cd148f150_2_0:notes"/>
          <p:cNvSpPr/>
          <p:nvPr/>
        </p:nvSpPr>
        <p:spPr>
          <a:xfrm>
            <a:off x="3849840" y="9379080"/>
            <a:ext cx="2946240" cy="4935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IN" sz="1200" strike="noStrike">
                <a:solidFill>
                  <a:srgbClr val="000000"/>
                </a:solidFill>
                <a:latin typeface="Arial"/>
                <a:ea typeface="Arial"/>
                <a:cs typeface="Arial"/>
                <a:sym typeface="Arial"/>
              </a:rPr>
              <a:t>‹#›</a:t>
            </a:fld>
            <a:endParaRPr b="0" sz="1800" strike="noStrike">
              <a:solidFill>
                <a:srgbClr val="000000"/>
              </a:solidFill>
              <a:latin typeface="Arial"/>
              <a:ea typeface="Arial"/>
              <a:cs typeface="Arial"/>
              <a:sym typeface="Arial"/>
            </a:endParaRPr>
          </a:p>
        </p:txBody>
      </p:sp>
      <p:sp>
        <p:nvSpPr>
          <p:cNvPr id="181" name="Google Shape;181;g8cd148f150_2_0:notes"/>
          <p:cNvSpPr txBox="1"/>
          <p:nvPr>
            <p:ph idx="1" type="body"/>
          </p:nvPr>
        </p:nvSpPr>
        <p:spPr>
          <a:xfrm>
            <a:off x="679600" y="4690250"/>
            <a:ext cx="54369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8cd148f150_2_0:notes"/>
          <p:cNvSpPr/>
          <p:nvPr>
            <p:ph idx="2" type="sldImg"/>
          </p:nvPr>
        </p:nvSpPr>
        <p:spPr>
          <a:xfrm>
            <a:off x="1132900" y="740550"/>
            <a:ext cx="45309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7" name="Shape 47"/>
        <p:cNvGrpSpPr/>
        <p:nvPr/>
      </p:nvGrpSpPr>
      <p:grpSpPr>
        <a:xfrm>
          <a:off x="0" y="0"/>
          <a:ext cx="0" cy="0"/>
          <a:chOff x="0" y="0"/>
          <a:chExt cx="0" cy="0"/>
        </a:xfrm>
      </p:grpSpPr>
      <p:sp>
        <p:nvSpPr>
          <p:cNvPr id="48" name="Google Shape;48;p11"/>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1"/>
          <p:cNvSpPr txBox="1"/>
          <p:nvPr>
            <p:ph idx="1" type="body"/>
          </p:nvPr>
        </p:nvSpPr>
        <p:spPr>
          <a:xfrm>
            <a:off x="456840" y="1604520"/>
            <a:ext cx="822492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1"/>
          <p:cNvSpPr txBox="1"/>
          <p:nvPr>
            <p:ph idx="2" type="body"/>
          </p:nvPr>
        </p:nvSpPr>
        <p:spPr>
          <a:xfrm>
            <a:off x="456840" y="3679200"/>
            <a:ext cx="822492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1" name="Shape 51"/>
        <p:cNvGrpSpPr/>
        <p:nvPr/>
      </p:nvGrpSpPr>
      <p:grpSpPr>
        <a:xfrm>
          <a:off x="0" y="0"/>
          <a:ext cx="0" cy="0"/>
          <a:chOff x="0" y="0"/>
          <a:chExt cx="0" cy="0"/>
        </a:xfrm>
      </p:grpSpPr>
      <p:sp>
        <p:nvSpPr>
          <p:cNvPr id="52" name="Google Shape;52;p12"/>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2"/>
          <p:cNvSpPr txBox="1"/>
          <p:nvPr>
            <p:ph idx="1" type="body"/>
          </p:nvPr>
        </p:nvSpPr>
        <p:spPr>
          <a:xfrm>
            <a:off x="456840" y="160452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2"/>
          <p:cNvSpPr txBox="1"/>
          <p:nvPr>
            <p:ph idx="2" type="body"/>
          </p:nvPr>
        </p:nvSpPr>
        <p:spPr>
          <a:xfrm>
            <a:off x="4671720" y="160452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2"/>
          <p:cNvSpPr txBox="1"/>
          <p:nvPr>
            <p:ph idx="3" type="body"/>
          </p:nvPr>
        </p:nvSpPr>
        <p:spPr>
          <a:xfrm>
            <a:off x="4671720" y="367920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2"/>
          <p:cNvSpPr txBox="1"/>
          <p:nvPr>
            <p:ph idx="4" type="body"/>
          </p:nvPr>
        </p:nvSpPr>
        <p:spPr>
          <a:xfrm>
            <a:off x="456840" y="367920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7" name="Shape 57"/>
        <p:cNvGrpSpPr/>
        <p:nvPr/>
      </p:nvGrpSpPr>
      <p:grpSpPr>
        <a:xfrm>
          <a:off x="0" y="0"/>
          <a:ext cx="0" cy="0"/>
          <a:chOff x="0" y="0"/>
          <a:chExt cx="0" cy="0"/>
        </a:xfrm>
      </p:grpSpPr>
      <p:sp>
        <p:nvSpPr>
          <p:cNvPr id="58" name="Google Shape;58;p13"/>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3"/>
          <p:cNvSpPr txBox="1"/>
          <p:nvPr>
            <p:ph idx="1" type="body"/>
          </p:nvPr>
        </p:nvSpPr>
        <p:spPr>
          <a:xfrm>
            <a:off x="456840" y="1604520"/>
            <a:ext cx="8224920" cy="397188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3"/>
          <p:cNvSpPr txBox="1"/>
          <p:nvPr>
            <p:ph idx="2" type="body"/>
          </p:nvPr>
        </p:nvSpPr>
        <p:spPr>
          <a:xfrm>
            <a:off x="456840" y="1604520"/>
            <a:ext cx="8224920" cy="397188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1" name="Google Shape;61;p13"/>
          <p:cNvPicPr preferRelativeResize="0"/>
          <p:nvPr/>
        </p:nvPicPr>
        <p:blipFill rotWithShape="1">
          <a:blip r:embed="rId2">
            <a:alphaModFix/>
          </a:blip>
          <a:srcRect b="0" l="0" r="0" t="0"/>
          <a:stretch/>
        </p:blipFill>
        <p:spPr>
          <a:xfrm>
            <a:off x="2080080" y="1604160"/>
            <a:ext cx="4978080" cy="3971880"/>
          </a:xfrm>
          <a:prstGeom prst="rect">
            <a:avLst/>
          </a:prstGeom>
          <a:noFill/>
          <a:ln>
            <a:noFill/>
          </a:ln>
        </p:spPr>
      </p:pic>
      <p:pic>
        <p:nvPicPr>
          <p:cNvPr id="62" name="Google Shape;62;p13"/>
          <p:cNvPicPr preferRelativeResize="0"/>
          <p:nvPr/>
        </p:nvPicPr>
        <p:blipFill rotWithShape="1">
          <a:blip r:embed="rId2">
            <a:alphaModFix/>
          </a:blip>
          <a:srcRect b="0" l="0" r="0" t="0"/>
          <a:stretch/>
        </p:blipFill>
        <p:spPr>
          <a:xfrm>
            <a:off x="2080080" y="1604160"/>
            <a:ext cx="4978080" cy="39718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8" name="Shape 18"/>
        <p:cNvGrpSpPr/>
        <p:nvPr/>
      </p:nvGrpSpPr>
      <p:grpSpPr>
        <a:xfrm>
          <a:off x="0" y="0"/>
          <a:ext cx="0" cy="0"/>
          <a:chOff x="0" y="0"/>
          <a:chExt cx="0" cy="0"/>
        </a:xfrm>
      </p:grpSpPr>
      <p:sp>
        <p:nvSpPr>
          <p:cNvPr id="19" name="Google Shape;19;p3"/>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subTitle"/>
          </p:nvPr>
        </p:nvSpPr>
        <p:spPr>
          <a:xfrm>
            <a:off x="456840" y="1604520"/>
            <a:ext cx="8224920" cy="39718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6840" y="1604520"/>
            <a:ext cx="8224920" cy="397188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4" name="Shape 24"/>
        <p:cNvGrpSpPr/>
        <p:nvPr/>
      </p:nvGrpSpPr>
      <p:grpSpPr>
        <a:xfrm>
          <a:off x="0" y="0"/>
          <a:ext cx="0" cy="0"/>
          <a:chOff x="0" y="0"/>
          <a:chExt cx="0" cy="0"/>
        </a:xfrm>
      </p:grpSpPr>
      <p:sp>
        <p:nvSpPr>
          <p:cNvPr id="25" name="Google Shape;25;p5"/>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
          <p:cNvSpPr txBox="1"/>
          <p:nvPr>
            <p:ph idx="1" type="body"/>
          </p:nvPr>
        </p:nvSpPr>
        <p:spPr>
          <a:xfrm>
            <a:off x="456840" y="1604520"/>
            <a:ext cx="4013640" cy="397188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5"/>
          <p:cNvSpPr txBox="1"/>
          <p:nvPr>
            <p:ph idx="2" type="body"/>
          </p:nvPr>
        </p:nvSpPr>
        <p:spPr>
          <a:xfrm>
            <a:off x="4671720" y="1604520"/>
            <a:ext cx="4013640" cy="397188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0" name="Shape 30"/>
        <p:cNvGrpSpPr/>
        <p:nvPr/>
      </p:nvGrpSpPr>
      <p:grpSpPr>
        <a:xfrm>
          <a:off x="0" y="0"/>
          <a:ext cx="0" cy="0"/>
          <a:chOff x="0" y="0"/>
          <a:chExt cx="0" cy="0"/>
        </a:xfrm>
      </p:grpSpPr>
      <p:sp>
        <p:nvSpPr>
          <p:cNvPr id="31" name="Google Shape;31;p7"/>
          <p:cNvSpPr txBox="1"/>
          <p:nvPr>
            <p:ph idx="1" type="subTitle"/>
          </p:nvPr>
        </p:nvSpPr>
        <p:spPr>
          <a:xfrm>
            <a:off x="456840" y="272520"/>
            <a:ext cx="8224920" cy="52862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2" name="Shape 32"/>
        <p:cNvGrpSpPr/>
        <p:nvPr/>
      </p:nvGrpSpPr>
      <p:grpSpPr>
        <a:xfrm>
          <a:off x="0" y="0"/>
          <a:ext cx="0" cy="0"/>
          <a:chOff x="0" y="0"/>
          <a:chExt cx="0" cy="0"/>
        </a:xfrm>
      </p:grpSpPr>
      <p:sp>
        <p:nvSpPr>
          <p:cNvPr id="33" name="Google Shape;33;p8"/>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8"/>
          <p:cNvSpPr txBox="1"/>
          <p:nvPr>
            <p:ph idx="1" type="body"/>
          </p:nvPr>
        </p:nvSpPr>
        <p:spPr>
          <a:xfrm>
            <a:off x="456840" y="160452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8"/>
          <p:cNvSpPr txBox="1"/>
          <p:nvPr>
            <p:ph idx="2" type="body"/>
          </p:nvPr>
        </p:nvSpPr>
        <p:spPr>
          <a:xfrm>
            <a:off x="456840" y="367920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
          <p:cNvSpPr txBox="1"/>
          <p:nvPr>
            <p:ph idx="3" type="body"/>
          </p:nvPr>
        </p:nvSpPr>
        <p:spPr>
          <a:xfrm>
            <a:off x="4671720" y="1604520"/>
            <a:ext cx="4013640" cy="397188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9"/>
          <p:cNvSpPr txBox="1"/>
          <p:nvPr>
            <p:ph idx="1" type="body"/>
          </p:nvPr>
        </p:nvSpPr>
        <p:spPr>
          <a:xfrm>
            <a:off x="456840" y="1604520"/>
            <a:ext cx="4013640" cy="397188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9"/>
          <p:cNvSpPr txBox="1"/>
          <p:nvPr>
            <p:ph idx="2" type="body"/>
          </p:nvPr>
        </p:nvSpPr>
        <p:spPr>
          <a:xfrm>
            <a:off x="4671720" y="160452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9"/>
          <p:cNvSpPr txBox="1"/>
          <p:nvPr>
            <p:ph idx="3" type="body"/>
          </p:nvPr>
        </p:nvSpPr>
        <p:spPr>
          <a:xfrm>
            <a:off x="4671720" y="367920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2" name="Shape 42"/>
        <p:cNvGrpSpPr/>
        <p:nvPr/>
      </p:nvGrpSpPr>
      <p:grpSpPr>
        <a:xfrm>
          <a:off x="0" y="0"/>
          <a:ext cx="0" cy="0"/>
          <a:chOff x="0" y="0"/>
          <a:chExt cx="0" cy="0"/>
        </a:xfrm>
      </p:grpSpPr>
      <p:sp>
        <p:nvSpPr>
          <p:cNvPr id="43" name="Google Shape;43;p10"/>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0"/>
          <p:cNvSpPr txBox="1"/>
          <p:nvPr>
            <p:ph idx="1" type="body"/>
          </p:nvPr>
        </p:nvSpPr>
        <p:spPr>
          <a:xfrm>
            <a:off x="456840" y="160452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0"/>
          <p:cNvSpPr txBox="1"/>
          <p:nvPr>
            <p:ph idx="2" type="body"/>
          </p:nvPr>
        </p:nvSpPr>
        <p:spPr>
          <a:xfrm>
            <a:off x="4671720" y="1604520"/>
            <a:ext cx="401364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0"/>
          <p:cNvSpPr txBox="1"/>
          <p:nvPr>
            <p:ph idx="3" type="body"/>
          </p:nvPr>
        </p:nvSpPr>
        <p:spPr>
          <a:xfrm>
            <a:off x="456840" y="3679200"/>
            <a:ext cx="8224920" cy="1894320"/>
          </a:xfrm>
          <a:prstGeom prst="rect">
            <a:avLst/>
          </a:prstGeom>
          <a:noFill/>
          <a:ln>
            <a:noFill/>
          </a:ln>
        </p:spPr>
        <p:txBody>
          <a:bodyPr anchorCtr="0" anchor="t" bIns="0" lIns="0" spcFirstLastPara="1" rIns="0" wrap="square" tIns="28425">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2.xml"/><Relationship Id="rId11" Type="http://schemas.openxmlformats.org/officeDocument/2006/relationships/slideLayout" Target="../slideLayouts/slideLayout3.xml"/><Relationship Id="rId10" Type="http://schemas.openxmlformats.org/officeDocument/2006/relationships/slideLayout" Target="../slideLayouts/slideLayout2.xml"/><Relationship Id="rId21" Type="http://schemas.openxmlformats.org/officeDocument/2006/relationships/theme" Target="../theme/theme1.xml"/><Relationship Id="rId13" Type="http://schemas.openxmlformats.org/officeDocument/2006/relationships/slideLayout" Target="../slideLayouts/slideLayout5.xml"/><Relationship Id="rId12" Type="http://schemas.openxmlformats.org/officeDocument/2006/relationships/slideLayout" Target="../slideLayouts/slideLayout4.xml"/><Relationship Id="rId1" Type="http://schemas.openxmlformats.org/officeDocument/2006/relationships/image" Target="../media/image13.png"/><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slideLayout" Target="../slideLayouts/slideLayout1.xml"/><Relationship Id="rId15" Type="http://schemas.openxmlformats.org/officeDocument/2006/relationships/slideLayout" Target="../slideLayouts/slideLayout7.xml"/><Relationship Id="rId14" Type="http://schemas.openxmlformats.org/officeDocument/2006/relationships/slideLayout" Target="../slideLayouts/slideLayout6.xml"/><Relationship Id="rId17" Type="http://schemas.openxmlformats.org/officeDocument/2006/relationships/slideLayout" Target="../slideLayouts/slideLayout9.xml"/><Relationship Id="rId16" Type="http://schemas.openxmlformats.org/officeDocument/2006/relationships/slideLayout" Target="../slideLayouts/slideLayout8.xml"/><Relationship Id="rId5" Type="http://schemas.openxmlformats.org/officeDocument/2006/relationships/image" Target="../media/image2.png"/><Relationship Id="rId19" Type="http://schemas.openxmlformats.org/officeDocument/2006/relationships/slideLayout" Target="../slideLayouts/slideLayout11.xml"/><Relationship Id="rId6" Type="http://schemas.openxmlformats.org/officeDocument/2006/relationships/image" Target="../media/image12.png"/><Relationship Id="rId18" Type="http://schemas.openxmlformats.org/officeDocument/2006/relationships/slideLayout" Target="../slideLayouts/slideLayout10.xml"/><Relationship Id="rId7" Type="http://schemas.openxmlformats.org/officeDocument/2006/relationships/image" Target="../media/image17.png"/><Relationship Id="rId8"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34920"/>
            <a:ext cx="9144000" cy="6934320"/>
          </a:xfrm>
          <a:prstGeom prst="rect">
            <a:avLst/>
          </a:prstGeom>
          <a:noFill/>
          <a:ln>
            <a:noFill/>
          </a:ln>
        </p:spPr>
      </p:pic>
      <p:sp>
        <p:nvSpPr>
          <p:cNvPr id="7" name="Google Shape;7;p1"/>
          <p:cNvSpPr/>
          <p:nvPr/>
        </p:nvSpPr>
        <p:spPr>
          <a:xfrm>
            <a:off x="0" y="152280"/>
            <a:ext cx="1447920" cy="118764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 </a:t>
            </a:r>
            <a:endParaRPr/>
          </a:p>
        </p:txBody>
      </p:sp>
      <p:pic>
        <p:nvPicPr>
          <p:cNvPr id="8" name="Google Shape;8;p1"/>
          <p:cNvPicPr preferRelativeResize="0"/>
          <p:nvPr/>
        </p:nvPicPr>
        <p:blipFill rotWithShape="1">
          <a:blip r:embed="rId2">
            <a:alphaModFix/>
          </a:blip>
          <a:srcRect b="0" l="0" r="0" t="0"/>
          <a:stretch/>
        </p:blipFill>
        <p:spPr>
          <a:xfrm>
            <a:off x="179280" y="138240"/>
            <a:ext cx="868320" cy="971280"/>
          </a:xfrm>
          <a:prstGeom prst="rect">
            <a:avLst/>
          </a:prstGeom>
          <a:noFill/>
          <a:ln>
            <a:noFill/>
          </a:ln>
        </p:spPr>
      </p:pic>
      <p:pic>
        <p:nvPicPr>
          <p:cNvPr id="9" name="Google Shape;9;p1"/>
          <p:cNvPicPr preferRelativeResize="0"/>
          <p:nvPr/>
        </p:nvPicPr>
        <p:blipFill rotWithShape="1">
          <a:blip r:embed="rId3">
            <a:alphaModFix/>
          </a:blip>
          <a:srcRect b="0" l="0" r="0" t="0"/>
          <a:stretch/>
        </p:blipFill>
        <p:spPr>
          <a:xfrm>
            <a:off x="2701800" y="103320"/>
            <a:ext cx="1616040" cy="985680"/>
          </a:xfrm>
          <a:prstGeom prst="rect">
            <a:avLst/>
          </a:prstGeom>
          <a:noFill/>
          <a:ln>
            <a:noFill/>
          </a:ln>
        </p:spPr>
      </p:pic>
      <p:pic>
        <p:nvPicPr>
          <p:cNvPr id="10" name="Google Shape;10;p1"/>
          <p:cNvPicPr preferRelativeResize="0"/>
          <p:nvPr/>
        </p:nvPicPr>
        <p:blipFill rotWithShape="1">
          <a:blip r:embed="rId4">
            <a:alphaModFix/>
          </a:blip>
          <a:srcRect b="0" l="0" r="0" t="0"/>
          <a:stretch/>
        </p:blipFill>
        <p:spPr>
          <a:xfrm>
            <a:off x="4324320" y="106200"/>
            <a:ext cx="1614600" cy="982800"/>
          </a:xfrm>
          <a:prstGeom prst="rect">
            <a:avLst/>
          </a:prstGeom>
          <a:noFill/>
          <a:ln>
            <a:noFill/>
          </a:ln>
        </p:spPr>
      </p:pic>
      <p:pic>
        <p:nvPicPr>
          <p:cNvPr id="11" name="Google Shape;11;p1"/>
          <p:cNvPicPr preferRelativeResize="0"/>
          <p:nvPr/>
        </p:nvPicPr>
        <p:blipFill rotWithShape="1">
          <a:blip r:embed="rId5">
            <a:alphaModFix/>
          </a:blip>
          <a:srcRect b="0" l="0" r="0" t="0"/>
          <a:stretch/>
        </p:blipFill>
        <p:spPr>
          <a:xfrm>
            <a:off x="5924520" y="117360"/>
            <a:ext cx="1614600" cy="984240"/>
          </a:xfrm>
          <a:prstGeom prst="rect">
            <a:avLst/>
          </a:prstGeom>
          <a:noFill/>
          <a:ln>
            <a:noFill/>
          </a:ln>
        </p:spPr>
      </p:pic>
      <p:pic>
        <p:nvPicPr>
          <p:cNvPr id="12" name="Google Shape;12;p1"/>
          <p:cNvPicPr preferRelativeResize="0"/>
          <p:nvPr/>
        </p:nvPicPr>
        <p:blipFill rotWithShape="1">
          <a:blip r:embed="rId6">
            <a:alphaModFix/>
          </a:blip>
          <a:srcRect b="0" l="0" r="0" t="0"/>
          <a:stretch/>
        </p:blipFill>
        <p:spPr>
          <a:xfrm>
            <a:off x="7524720" y="112680"/>
            <a:ext cx="1614600" cy="984240"/>
          </a:xfrm>
          <a:prstGeom prst="rect">
            <a:avLst/>
          </a:prstGeom>
          <a:noFill/>
          <a:ln>
            <a:noFill/>
          </a:ln>
        </p:spPr>
      </p:pic>
      <p:pic>
        <p:nvPicPr>
          <p:cNvPr id="13" name="Google Shape;13;p1"/>
          <p:cNvPicPr preferRelativeResize="0"/>
          <p:nvPr/>
        </p:nvPicPr>
        <p:blipFill rotWithShape="1">
          <a:blip r:embed="rId7">
            <a:alphaModFix/>
          </a:blip>
          <a:srcRect b="0" l="0" r="0" t="0"/>
          <a:stretch/>
        </p:blipFill>
        <p:spPr>
          <a:xfrm>
            <a:off x="1219320" y="101520"/>
            <a:ext cx="1614240" cy="984240"/>
          </a:xfrm>
          <a:prstGeom prst="rect">
            <a:avLst/>
          </a:prstGeom>
          <a:noFill/>
          <a:ln>
            <a:noFill/>
          </a:ln>
        </p:spPr>
      </p:pic>
      <p:pic>
        <p:nvPicPr>
          <p:cNvPr id="14" name="Google Shape;14;p1"/>
          <p:cNvPicPr preferRelativeResize="0"/>
          <p:nvPr/>
        </p:nvPicPr>
        <p:blipFill rotWithShape="1">
          <a:blip r:embed="rId8">
            <a:alphaModFix/>
          </a:blip>
          <a:srcRect b="0" l="0" r="0" t="0"/>
          <a:stretch/>
        </p:blipFill>
        <p:spPr>
          <a:xfrm>
            <a:off x="7529400" y="1600200"/>
            <a:ext cx="1600200" cy="5126040"/>
          </a:xfrm>
          <a:prstGeom prst="rect">
            <a:avLst/>
          </a:prstGeom>
          <a:noFill/>
          <a:ln>
            <a:noFill/>
          </a:ln>
        </p:spPr>
      </p:pic>
      <p:sp>
        <p:nvSpPr>
          <p:cNvPr id="15" name="Google Shape;15;p1"/>
          <p:cNvSpPr txBox="1"/>
          <p:nvPr>
            <p:ph type="title"/>
          </p:nvPr>
        </p:nvSpPr>
        <p:spPr>
          <a:xfrm>
            <a:off x="456840" y="272520"/>
            <a:ext cx="8224920" cy="114012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
          <p:cNvSpPr txBox="1"/>
          <p:nvPr>
            <p:ph idx="1" type="body"/>
          </p:nvPr>
        </p:nvSpPr>
        <p:spPr>
          <a:xfrm>
            <a:off x="456840" y="1604520"/>
            <a:ext cx="8224920" cy="3971880"/>
          </a:xfrm>
          <a:prstGeom prst="rect">
            <a:avLst/>
          </a:prstGeom>
          <a:noFill/>
          <a:ln>
            <a:noFill/>
          </a:ln>
        </p:spPr>
        <p:txBody>
          <a:bodyPr anchorCtr="0" anchor="t" bIns="0" lIns="0" spcFirstLastPara="1" rIns="0" wrap="square" tIns="28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9"/>
    <p:sldLayoutId id="2147483649" r:id="rId10"/>
    <p:sldLayoutId id="2147483650" r:id="rId11"/>
    <p:sldLayoutId id="2147483651" r:id="rId12"/>
    <p:sldLayoutId id="2147483652" r:id="rId13"/>
    <p:sldLayoutId id="2147483653" r:id="rId14"/>
    <p:sldLayoutId id="2147483654" r:id="rId15"/>
    <p:sldLayoutId id="2147483655" r:id="rId16"/>
    <p:sldLayoutId id="2147483656" r:id="rId17"/>
    <p:sldLayoutId id="2147483657" r:id="rId18"/>
    <p:sldLayoutId id="2147483658" r:id="rId19"/>
    <p:sldLayoutId id="2147483659"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gif"/><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youtu.be/rnQLGLvlSIQ" TargetMode="External"/><Relationship Id="rId4" Type="http://schemas.openxmlformats.org/officeDocument/2006/relationships/hyperlink" Target="https://youtu.be/HuUamlDneSg" TargetMode="External"/><Relationship Id="rId5" Type="http://schemas.openxmlformats.org/officeDocument/2006/relationships/hyperlink" Target="https://youtu.be/HigfoDnZsbY" TargetMode="External"/><Relationship Id="rId6" Type="http://schemas.openxmlformats.org/officeDocument/2006/relationships/hyperlink" Target="https://youtu.be/t-U2jXjfz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youtu.be/rnQLGLvlSIQ" TargetMode="External"/><Relationship Id="rId4" Type="http://schemas.openxmlformats.org/officeDocument/2006/relationships/hyperlink" Target="https://youtu.be/g14sERx98qw" TargetMode="External"/><Relationship Id="rId5" Type="http://schemas.openxmlformats.org/officeDocument/2006/relationships/hyperlink" Target="https://youtu.be/lq9eHwS6Uq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1" Type="http://schemas.openxmlformats.org/officeDocument/2006/relationships/hyperlink" Target="https://youtu.be/_PwhiWxHK8o?start=2313&amp;end=2380" TargetMode="External"/><Relationship Id="rId10" Type="http://schemas.openxmlformats.org/officeDocument/2006/relationships/hyperlink" Target="https://youtu.be/_PwhiWxHK8o?start=2058&amp;end=2115" TargetMode="External"/><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youtu.be/_PwhiWxHK8o" TargetMode="External"/><Relationship Id="rId4" Type="http://schemas.openxmlformats.org/officeDocument/2006/relationships/hyperlink" Target="https://youtu.be/_PwhiWxHK8o?start=462&amp;end=548" TargetMode="External"/><Relationship Id="rId9" Type="http://schemas.openxmlformats.org/officeDocument/2006/relationships/hyperlink" Target="https://youtu.be/_PwhiWxHK8o?start=1849&amp;end=1881" TargetMode="External"/><Relationship Id="rId5" Type="http://schemas.openxmlformats.org/officeDocument/2006/relationships/hyperlink" Target="https://youtu.be/_PwhiWxHK8o?start=831&amp;end=876" TargetMode="External"/><Relationship Id="rId6" Type="http://schemas.openxmlformats.org/officeDocument/2006/relationships/hyperlink" Target="https://youtu.be/_PwhiWxHK8o?start=1045&amp;end=1055" TargetMode="External"/><Relationship Id="rId7" Type="http://schemas.openxmlformats.org/officeDocument/2006/relationships/hyperlink" Target="https://youtu.be/_PwhiWxHK8o?start=1134&amp;end=1149" TargetMode="External"/><Relationship Id="rId8" Type="http://schemas.openxmlformats.org/officeDocument/2006/relationships/hyperlink" Target="https://youtu.be/_PwhiWxHK8o?start=1355&amp;end=1604"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gif"/><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 name="Shape 67"/>
        <p:cNvGrpSpPr/>
        <p:nvPr/>
      </p:nvGrpSpPr>
      <p:grpSpPr>
        <a:xfrm>
          <a:off x="0" y="0"/>
          <a:ext cx="0" cy="0"/>
          <a:chOff x="0" y="0"/>
          <a:chExt cx="0" cy="0"/>
        </a:xfrm>
      </p:grpSpPr>
      <p:sp>
        <p:nvSpPr>
          <p:cNvPr id="68" name="Google Shape;68;p14"/>
          <p:cNvSpPr/>
          <p:nvPr/>
        </p:nvSpPr>
        <p:spPr>
          <a:xfrm>
            <a:off x="1421375" y="2274150"/>
            <a:ext cx="6088200" cy="6999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en-IN" sz="4000">
                <a:solidFill>
                  <a:srgbClr val="FF0000"/>
                </a:solidFill>
                <a:latin typeface="Trebuchet MS"/>
                <a:ea typeface="Trebuchet MS"/>
                <a:cs typeface="Trebuchet MS"/>
                <a:sym typeface="Trebuchet MS"/>
              </a:rPr>
              <a:t>Intel - Final Presentation </a:t>
            </a:r>
            <a:endParaRPr b="0" i="0" sz="1800" u="none" cap="none" strike="noStrike">
              <a:solidFill>
                <a:srgbClr val="000000"/>
              </a:solidFill>
              <a:latin typeface="Arial"/>
              <a:ea typeface="Arial"/>
              <a:cs typeface="Arial"/>
              <a:sym typeface="Arial"/>
            </a:endParaRPr>
          </a:p>
        </p:txBody>
      </p:sp>
      <p:sp>
        <p:nvSpPr>
          <p:cNvPr id="69" name="Google Shape;69;p14"/>
          <p:cNvSpPr/>
          <p:nvPr/>
        </p:nvSpPr>
        <p:spPr>
          <a:xfrm>
            <a:off x="342905" y="3196370"/>
            <a:ext cx="8458200" cy="3444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2000" u="none" cap="none" strike="noStrike">
                <a:solidFill>
                  <a:srgbClr val="000000"/>
                </a:solidFill>
                <a:latin typeface="Trebuchet MS"/>
                <a:ea typeface="Trebuchet MS"/>
                <a:cs typeface="Trebuchet MS"/>
                <a:sym typeface="Trebuchet MS"/>
              </a:rPr>
              <a:t>Project Title	:</a:t>
            </a:r>
            <a:r>
              <a:rPr lang="en-IN" sz="2000">
                <a:latin typeface="Trebuchet MS"/>
                <a:ea typeface="Trebuchet MS"/>
                <a:cs typeface="Trebuchet MS"/>
                <a:sym typeface="Trebuchet MS"/>
              </a:rPr>
              <a:t>	Searching a Video Database using Natural Language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2000" u="none" cap="none" strike="noStrike">
                <a:solidFill>
                  <a:srgbClr val="000000"/>
                </a:solidFill>
                <a:latin typeface="Trebuchet MS"/>
                <a:ea typeface="Trebuchet MS"/>
                <a:cs typeface="Trebuchet MS"/>
                <a:sym typeface="Trebuchet MS"/>
              </a:rPr>
              <a:t> 					Queries</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000">
              <a:latin typeface="Trebuchet MS"/>
              <a:ea typeface="Trebuchet MS"/>
              <a:cs typeface="Trebuchet MS"/>
              <a:sym typeface="Trebuchet MS"/>
            </a:endParaRPr>
          </a:p>
          <a:p>
            <a:pPr indent="0" lvl="0" marL="0" marR="0" rtl="0" algn="l">
              <a:lnSpc>
                <a:spcPct val="100000"/>
              </a:lnSpc>
              <a:spcBef>
                <a:spcPts val="0"/>
              </a:spcBef>
              <a:spcAft>
                <a:spcPts val="0"/>
              </a:spcAft>
              <a:buNone/>
            </a:pPr>
            <a:r>
              <a:rPr b="0" i="0" lang="en-IN" sz="2000" u="none" cap="none" strike="noStrike">
                <a:solidFill>
                  <a:srgbClr val="000000"/>
                </a:solidFill>
                <a:latin typeface="Trebuchet MS"/>
                <a:ea typeface="Trebuchet MS"/>
                <a:cs typeface="Trebuchet MS"/>
                <a:sym typeface="Trebuchet MS"/>
              </a:rPr>
              <a:t>Project Guide	:	Dr</a:t>
            </a:r>
            <a:r>
              <a:rPr lang="en-IN" sz="2000">
                <a:latin typeface="Trebuchet MS"/>
                <a:ea typeface="Trebuchet MS"/>
                <a:cs typeface="Trebuchet MS"/>
                <a:sym typeface="Trebuchet MS"/>
              </a:rPr>
              <a:t>. Mamatha H R</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2000" u="none" cap="none" strike="noStrike">
                <a:solidFill>
                  <a:srgbClr val="000000"/>
                </a:solidFill>
                <a:latin typeface="Trebuchet MS"/>
                <a:ea typeface="Trebuchet MS"/>
                <a:cs typeface="Trebuchet MS"/>
                <a:sym typeface="Trebuchet MS"/>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2000" u="none" cap="none" strike="noStrike">
                <a:solidFill>
                  <a:srgbClr val="000000"/>
                </a:solidFill>
                <a:latin typeface="Trebuchet MS"/>
                <a:ea typeface="Trebuchet MS"/>
                <a:cs typeface="Trebuchet MS"/>
                <a:sym typeface="Trebuchet MS"/>
              </a:rPr>
              <a:t>Project Team 	:</a:t>
            </a:r>
            <a:r>
              <a:rPr lang="en-IN" sz="1800"/>
              <a:t>	</a:t>
            </a:r>
            <a:r>
              <a:rPr lang="en-IN" sz="2000">
                <a:latin typeface="Trebuchet MS"/>
                <a:ea typeface="Trebuchet MS"/>
                <a:cs typeface="Trebuchet MS"/>
                <a:sym typeface="Trebuchet MS"/>
              </a:rPr>
              <a:t>Shubha M (PES1201701540),</a:t>
            </a:r>
            <a:endParaRPr sz="2000">
              <a:latin typeface="Trebuchet MS"/>
              <a:ea typeface="Trebuchet MS"/>
              <a:cs typeface="Trebuchet MS"/>
              <a:sym typeface="Trebuchet MS"/>
            </a:endParaRPr>
          </a:p>
          <a:p>
            <a:pPr indent="457200" lvl="0" marL="1828800" marR="0" rtl="0" algn="l">
              <a:lnSpc>
                <a:spcPct val="100000"/>
              </a:lnSpc>
              <a:spcBef>
                <a:spcPts val="0"/>
              </a:spcBef>
              <a:spcAft>
                <a:spcPts val="0"/>
              </a:spcAft>
              <a:buClr>
                <a:srgbClr val="000000"/>
              </a:buClr>
              <a:buSzPts val="1100"/>
              <a:buFont typeface="Arial"/>
              <a:buNone/>
            </a:pPr>
            <a:r>
              <a:rPr lang="en-IN" sz="2000">
                <a:latin typeface="Trebuchet MS"/>
                <a:ea typeface="Trebuchet MS"/>
                <a:cs typeface="Trebuchet MS"/>
                <a:sym typeface="Trebuchet MS"/>
              </a:rPr>
              <a:t>Shrutiya M (PES1201700160),</a:t>
            </a:r>
            <a:endParaRPr sz="2000">
              <a:latin typeface="Trebuchet MS"/>
              <a:ea typeface="Trebuchet MS"/>
              <a:cs typeface="Trebuchet MS"/>
              <a:sym typeface="Trebuchet MS"/>
            </a:endParaRPr>
          </a:p>
          <a:p>
            <a:pPr indent="457200" lvl="0" marL="1828800" marR="0" rtl="0" algn="l">
              <a:lnSpc>
                <a:spcPct val="100000"/>
              </a:lnSpc>
              <a:spcBef>
                <a:spcPts val="0"/>
              </a:spcBef>
              <a:spcAft>
                <a:spcPts val="0"/>
              </a:spcAft>
              <a:buClr>
                <a:srgbClr val="000000"/>
              </a:buClr>
              <a:buSzPts val="1100"/>
              <a:buFont typeface="Arial"/>
              <a:buNone/>
            </a:pPr>
            <a:r>
              <a:rPr lang="en-IN" sz="2000">
                <a:latin typeface="Trebuchet MS"/>
                <a:ea typeface="Trebuchet MS"/>
                <a:cs typeface="Trebuchet MS"/>
                <a:sym typeface="Trebuchet MS"/>
              </a:rPr>
              <a:t>Kritika Kapoor (PES1201701868)</a:t>
            </a:r>
            <a:endParaRPr sz="20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0" i="0" lang="en-IN" sz="2000" u="none" cap="none" strike="noStrike">
                <a:solidFill>
                  <a:srgbClr val="000000"/>
                </a:solidFill>
                <a:latin typeface="Trebuchet MS"/>
                <a:ea typeface="Trebuchet MS"/>
                <a:cs typeface="Trebuchet MS"/>
                <a:sym typeface="Trebuchet MS"/>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23"/>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1371600" y="1143000"/>
            <a:ext cx="7772400" cy="395400"/>
          </a:xfrm>
          <a:prstGeom prst="rect">
            <a:avLst/>
          </a:prstGeom>
          <a:noFill/>
          <a:ln>
            <a:noFill/>
          </a:ln>
        </p:spPr>
        <p:txBody>
          <a:bodyPr anchorCtr="0" anchor="t" bIns="45000" lIns="90000" spcFirstLastPara="1" rIns="90000" wrap="square" tIns="45000">
            <a:noAutofit/>
          </a:bodyPr>
          <a:lstStyle/>
          <a:p>
            <a:pPr indent="-338039" lvl="0" marL="342719" marR="0" rtl="0" algn="r">
              <a:lnSpc>
                <a:spcPct val="100000"/>
              </a:lnSpc>
              <a:spcBef>
                <a:spcPts val="0"/>
              </a:spcBef>
              <a:spcAft>
                <a:spcPts val="0"/>
              </a:spcAft>
              <a:buNone/>
            </a:pPr>
            <a:r>
              <a:rPr lang="en-IN" sz="2000">
                <a:solidFill>
                  <a:srgbClr val="FF0000"/>
                </a:solidFill>
                <a:latin typeface="Trebuchet MS"/>
                <a:ea typeface="Trebuchet MS"/>
                <a:cs typeface="Trebuchet MS"/>
                <a:sym typeface="Trebuchet MS"/>
              </a:rPr>
              <a:t>Design Approach</a:t>
            </a:r>
            <a:endParaRPr b="0" sz="1800" strike="noStrike">
              <a:solidFill>
                <a:srgbClr val="000000"/>
              </a:solidFill>
              <a:latin typeface="Arial"/>
              <a:ea typeface="Arial"/>
              <a:cs typeface="Arial"/>
              <a:sym typeface="Arial"/>
            </a:endParaRPr>
          </a:p>
        </p:txBody>
      </p:sp>
      <p:sp>
        <p:nvSpPr>
          <p:cNvPr id="197" name="Google Shape;197;p23"/>
          <p:cNvSpPr/>
          <p:nvPr/>
        </p:nvSpPr>
        <p:spPr>
          <a:xfrm>
            <a:off x="372800" y="1788625"/>
            <a:ext cx="8309400" cy="6159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b="1" lang="en-IN" sz="1600">
                <a:solidFill>
                  <a:schemeClr val="dk1"/>
                </a:solidFill>
                <a:latin typeface="Trebuchet MS"/>
                <a:ea typeface="Trebuchet MS"/>
                <a:cs typeface="Trebuchet MS"/>
                <a:sym typeface="Trebuchet MS"/>
              </a:rPr>
              <a:t>Audio Approach</a:t>
            </a:r>
            <a:r>
              <a:rPr lang="en-IN" sz="1600">
                <a:solidFill>
                  <a:schemeClr val="dk1"/>
                </a:solidFill>
                <a:latin typeface="Trebuchet MS"/>
                <a:ea typeface="Trebuchet MS"/>
                <a:cs typeface="Trebuchet MS"/>
                <a:sym typeface="Trebuchet MS"/>
              </a:rPr>
              <a:t>:</a:t>
            </a:r>
            <a:endParaRPr sz="1800">
              <a:latin typeface="Trebuchet MS"/>
              <a:ea typeface="Trebuchet MS"/>
              <a:cs typeface="Trebuchet MS"/>
              <a:sym typeface="Trebuchet MS"/>
            </a:endParaRPr>
          </a:p>
          <a:p>
            <a:pPr indent="0" lvl="0" marL="0" marR="0" rtl="0" algn="just">
              <a:lnSpc>
                <a:spcPct val="100000"/>
              </a:lnSpc>
              <a:spcBef>
                <a:spcPts val="0"/>
              </a:spcBef>
              <a:spcAft>
                <a:spcPts val="0"/>
              </a:spcAft>
              <a:buNone/>
            </a:pPr>
            <a:r>
              <a:rPr lang="en-IN" sz="2300" strike="noStrike">
                <a:solidFill>
                  <a:srgbClr val="0000FF"/>
                </a:solidFill>
                <a:latin typeface="Trebuchet MS"/>
                <a:ea typeface="Trebuchet MS"/>
                <a:cs typeface="Trebuchet MS"/>
                <a:sym typeface="Trebuchet MS"/>
              </a:rPr>
              <a:t> </a:t>
            </a:r>
            <a:endParaRPr sz="1600">
              <a:solidFill>
                <a:schemeClr val="dk1"/>
              </a:solidFill>
              <a:latin typeface="Trebuchet MS"/>
              <a:ea typeface="Trebuchet MS"/>
              <a:cs typeface="Trebuchet MS"/>
              <a:sym typeface="Trebuchet MS"/>
            </a:endParaRPr>
          </a:p>
          <a:p>
            <a:pPr indent="0" lvl="0" marL="457200" rtl="0" algn="just">
              <a:lnSpc>
                <a:spcPct val="95000"/>
              </a:lnSpc>
              <a:spcBef>
                <a:spcPts val="0"/>
              </a:spcBef>
              <a:spcAft>
                <a:spcPts val="0"/>
              </a:spcAft>
              <a:buNone/>
            </a:pPr>
            <a:r>
              <a:t/>
            </a:r>
            <a:endParaRPr sz="2300">
              <a:solidFill>
                <a:srgbClr val="0000FF"/>
              </a:solidFill>
              <a:latin typeface="Trebuchet MS"/>
              <a:ea typeface="Trebuchet MS"/>
              <a:cs typeface="Trebuchet MS"/>
              <a:sym typeface="Trebuchet MS"/>
            </a:endParaRPr>
          </a:p>
        </p:txBody>
      </p:sp>
      <p:grpSp>
        <p:nvGrpSpPr>
          <p:cNvPr id="198" name="Google Shape;198;p23"/>
          <p:cNvGrpSpPr/>
          <p:nvPr/>
        </p:nvGrpSpPr>
        <p:grpSpPr>
          <a:xfrm>
            <a:off x="2736941" y="2712367"/>
            <a:ext cx="3468687" cy="2404313"/>
            <a:chOff x="3071457" y="2013875"/>
            <a:chExt cx="1945531" cy="1569600"/>
          </a:xfrm>
        </p:grpSpPr>
        <p:sp>
          <p:nvSpPr>
            <p:cNvPr id="199" name="Google Shape;199;p23"/>
            <p:cNvSpPr/>
            <p:nvPr/>
          </p:nvSpPr>
          <p:spPr>
            <a:xfrm flipH="1" rot="10800000">
              <a:off x="3071457" y="2013875"/>
              <a:ext cx="1944600" cy="1569600"/>
            </a:xfrm>
            <a:prstGeom prst="round2DiagRect">
              <a:avLst>
                <a:gd fmla="val 0" name="adj1"/>
                <a:gd fmla="val 17764"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nvSpPr>
          <p:spPr>
            <a:xfrm>
              <a:off x="3072388" y="2140463"/>
              <a:ext cx="19446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a:solidFill>
                    <a:srgbClr val="FFFFFF"/>
                  </a:solidFill>
                  <a:latin typeface="Roboto"/>
                  <a:ea typeface="Roboto"/>
                  <a:cs typeface="Roboto"/>
                  <a:sym typeface="Roboto"/>
                </a:rPr>
                <a:t>Voice Based Query and Track Generation</a:t>
              </a:r>
              <a:endParaRPr>
                <a:solidFill>
                  <a:srgbClr val="FFFFFF"/>
                </a:solidFill>
                <a:latin typeface="Roboto"/>
                <a:ea typeface="Roboto"/>
                <a:cs typeface="Roboto"/>
                <a:sym typeface="Roboto"/>
              </a:endParaRPr>
            </a:p>
          </p:txBody>
        </p:sp>
        <p:sp>
          <p:nvSpPr>
            <p:cNvPr id="201" name="Google Shape;201;p23"/>
            <p:cNvSpPr txBox="1"/>
            <p:nvPr/>
          </p:nvSpPr>
          <p:spPr>
            <a:xfrm>
              <a:off x="3169329" y="2538508"/>
              <a:ext cx="1750800" cy="735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lang="en-IN" sz="1200">
                  <a:solidFill>
                    <a:srgbClr val="FFFFFF"/>
                  </a:solidFill>
                  <a:latin typeface="Roboto"/>
                  <a:ea typeface="Roboto"/>
                  <a:cs typeface="Roboto"/>
                  <a:sym typeface="Roboto"/>
                </a:rPr>
                <a:t>Query followed by on-the-fly generation of tracks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IN" sz="1200">
                  <a:solidFill>
                    <a:srgbClr val="FFFFFF"/>
                  </a:solidFill>
                  <a:latin typeface="Roboto"/>
                  <a:ea typeface="Roboto"/>
                  <a:cs typeface="Roboto"/>
                  <a:sym typeface="Roboto"/>
                </a:rPr>
                <a:t>Cutting threshold set to get end of segment</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IN" sz="1200">
                  <a:solidFill>
                    <a:srgbClr val="FFFFFF"/>
                  </a:solidFill>
                  <a:latin typeface="Roboto"/>
                  <a:ea typeface="Roboto"/>
                  <a:cs typeface="Roboto"/>
                  <a:sym typeface="Roboto"/>
                </a:rPr>
                <a:t>Merging if required.</a:t>
              </a:r>
              <a:endParaRPr sz="1200">
                <a:solidFill>
                  <a:srgbClr val="FFFFFF"/>
                </a:solidFill>
                <a:latin typeface="Roboto"/>
                <a:ea typeface="Roboto"/>
                <a:cs typeface="Roboto"/>
                <a:sym typeface="Roboto"/>
              </a:endParaRPr>
            </a:p>
          </p:txBody>
        </p:sp>
      </p:grpSp>
      <p:grpSp>
        <p:nvGrpSpPr>
          <p:cNvPr id="202" name="Google Shape;202;p23"/>
          <p:cNvGrpSpPr/>
          <p:nvPr/>
        </p:nvGrpSpPr>
        <p:grpSpPr>
          <a:xfrm>
            <a:off x="373127" y="2712367"/>
            <a:ext cx="2367091" cy="2404313"/>
            <a:chOff x="1126863" y="2013875"/>
            <a:chExt cx="1944702" cy="1569600"/>
          </a:xfrm>
        </p:grpSpPr>
        <p:sp>
          <p:nvSpPr>
            <p:cNvPr id="203" name="Google Shape;203;p23"/>
            <p:cNvSpPr/>
            <p:nvPr/>
          </p:nvSpPr>
          <p:spPr>
            <a:xfrm>
              <a:off x="1126863" y="2013875"/>
              <a:ext cx="1944600" cy="1569600"/>
            </a:xfrm>
            <a:prstGeom prst="round2DiagRect">
              <a:avLst>
                <a:gd fmla="val 0" name="adj1"/>
                <a:gd fmla="val 17764" name="adj2"/>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nvSpPr>
          <p:spPr>
            <a:xfrm>
              <a:off x="1180364" y="2132744"/>
              <a:ext cx="18912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a:solidFill>
                    <a:srgbClr val="FFFFFF"/>
                  </a:solidFill>
                  <a:latin typeface="Roboto"/>
                  <a:ea typeface="Roboto"/>
                  <a:cs typeface="Roboto"/>
                  <a:sym typeface="Roboto"/>
                </a:rPr>
                <a:t>Transcript Generation</a:t>
              </a:r>
              <a:endParaRPr>
                <a:solidFill>
                  <a:srgbClr val="FFFFFF"/>
                </a:solidFill>
                <a:latin typeface="Roboto"/>
                <a:ea typeface="Roboto"/>
                <a:cs typeface="Roboto"/>
                <a:sym typeface="Roboto"/>
              </a:endParaRPr>
            </a:p>
          </p:txBody>
        </p:sp>
        <p:sp>
          <p:nvSpPr>
            <p:cNvPr id="205" name="Google Shape;205;p23"/>
            <p:cNvSpPr txBox="1"/>
            <p:nvPr/>
          </p:nvSpPr>
          <p:spPr>
            <a:xfrm>
              <a:off x="1373359" y="2553981"/>
              <a:ext cx="1451700" cy="7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IN" sz="1200">
                  <a:solidFill>
                    <a:srgbClr val="FFFFFF"/>
                  </a:solidFill>
                  <a:latin typeface="Roboto"/>
                  <a:ea typeface="Roboto"/>
                  <a:cs typeface="Roboto"/>
                  <a:sym typeface="Roboto"/>
                </a:rPr>
                <a:t>Process the transcripts generated by YouTube for a particular video store with their start and end timings</a:t>
              </a:r>
              <a:endParaRPr sz="1500">
                <a:solidFill>
                  <a:srgbClr val="FFFFFF"/>
                </a:solidFill>
                <a:latin typeface="Roboto"/>
                <a:ea typeface="Roboto"/>
                <a:cs typeface="Roboto"/>
                <a:sym typeface="Roboto"/>
              </a:endParaRPr>
            </a:p>
          </p:txBody>
        </p:sp>
      </p:grpSp>
      <p:grpSp>
        <p:nvGrpSpPr>
          <p:cNvPr id="206" name="Google Shape;206;p23"/>
          <p:cNvGrpSpPr/>
          <p:nvPr/>
        </p:nvGrpSpPr>
        <p:grpSpPr>
          <a:xfrm>
            <a:off x="6204141" y="2712367"/>
            <a:ext cx="2552217" cy="2404313"/>
            <a:chOff x="5015938" y="2013875"/>
            <a:chExt cx="3004730" cy="1569600"/>
          </a:xfrm>
        </p:grpSpPr>
        <p:sp>
          <p:nvSpPr>
            <p:cNvPr id="207" name="Google Shape;207;p23"/>
            <p:cNvSpPr/>
            <p:nvPr/>
          </p:nvSpPr>
          <p:spPr>
            <a:xfrm>
              <a:off x="5015938" y="2013875"/>
              <a:ext cx="3001200" cy="1569600"/>
            </a:xfrm>
            <a:prstGeom prst="round2DiagRect">
              <a:avLst>
                <a:gd fmla="val 0" name="adj1"/>
                <a:gd fmla="val 17764" name="adj2"/>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8" name="Google Shape;208;p23"/>
            <p:cNvSpPr txBox="1"/>
            <p:nvPr/>
          </p:nvSpPr>
          <p:spPr>
            <a:xfrm>
              <a:off x="5177267" y="2155870"/>
              <a:ext cx="28434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a:solidFill>
                    <a:srgbClr val="FFFFFF"/>
                  </a:solidFill>
                  <a:latin typeface="Roboto"/>
                  <a:ea typeface="Roboto"/>
                  <a:cs typeface="Roboto"/>
                  <a:sym typeface="Roboto"/>
                </a:rPr>
                <a:t>Display Video Segments</a:t>
              </a:r>
              <a:endParaRPr>
                <a:solidFill>
                  <a:srgbClr val="FFFFFF"/>
                </a:solidFill>
                <a:latin typeface="Roboto"/>
                <a:ea typeface="Roboto"/>
                <a:cs typeface="Roboto"/>
                <a:sym typeface="Roboto"/>
              </a:endParaRPr>
            </a:p>
          </p:txBody>
        </p:sp>
        <p:sp>
          <p:nvSpPr>
            <p:cNvPr id="209" name="Google Shape;209;p23"/>
            <p:cNvSpPr txBox="1"/>
            <p:nvPr/>
          </p:nvSpPr>
          <p:spPr>
            <a:xfrm>
              <a:off x="5309758" y="2476653"/>
              <a:ext cx="2417100" cy="9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IN" sz="1200">
                  <a:solidFill>
                    <a:srgbClr val="FFFFFF"/>
                  </a:solidFill>
                  <a:latin typeface="Roboto"/>
                  <a:ea typeface="Roboto"/>
                  <a:cs typeface="Roboto"/>
                  <a:sym typeface="Roboto"/>
                </a:rPr>
                <a:t>Retrieved video segments shown on the original video, so the the user can either choose to continue or could navigate to before or after the specified video segment.</a:t>
              </a:r>
              <a:endParaRPr sz="1500">
                <a:solidFill>
                  <a:srgbClr val="FFFFFF"/>
                </a:solidFill>
                <a:latin typeface="Roboto"/>
                <a:ea typeface="Roboto"/>
                <a:cs typeface="Roboto"/>
                <a:sym typeface="Roboto"/>
              </a:endParaRPr>
            </a:p>
          </p:txBody>
        </p:sp>
      </p:grpSp>
      <p:grpSp>
        <p:nvGrpSpPr>
          <p:cNvPr id="210" name="Google Shape;210;p23"/>
          <p:cNvGrpSpPr/>
          <p:nvPr/>
        </p:nvGrpSpPr>
        <p:grpSpPr>
          <a:xfrm>
            <a:off x="6022846" y="3765640"/>
            <a:ext cx="318340" cy="398884"/>
            <a:chOff x="4858109" y="2631368"/>
            <a:chExt cx="316442" cy="315000"/>
          </a:xfrm>
        </p:grpSpPr>
        <p:sp>
          <p:nvSpPr>
            <p:cNvPr id="211" name="Google Shape;211;p2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4858109" y="2739300"/>
              <a:ext cx="239100" cy="99000"/>
            </a:xfrm>
            <a:prstGeom prst="rightArrow">
              <a:avLst>
                <a:gd fmla="val 32020" name="adj1"/>
                <a:gd fmla="val 66970"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IN"/>
              </a:br>
              <a:endParaRPr/>
            </a:p>
          </p:txBody>
        </p:sp>
      </p:grpSp>
      <p:grpSp>
        <p:nvGrpSpPr>
          <p:cNvPr id="213" name="Google Shape;213;p23"/>
          <p:cNvGrpSpPr/>
          <p:nvPr/>
        </p:nvGrpSpPr>
        <p:grpSpPr>
          <a:xfrm>
            <a:off x="2584218" y="3765455"/>
            <a:ext cx="316908" cy="398852"/>
            <a:chOff x="3157188" y="909150"/>
            <a:chExt cx="470400" cy="470400"/>
          </a:xfrm>
        </p:grpSpPr>
        <p:sp>
          <p:nvSpPr>
            <p:cNvPr id="214" name="Google Shape;214;p2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3243138" y="995100"/>
              <a:ext cx="298500" cy="298500"/>
            </a:xfrm>
            <a:prstGeom prst="mathPlus">
              <a:avLst>
                <a:gd fmla="val 9900" name="adj1"/>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4"/>
          <p:cNvSpPr/>
          <p:nvPr/>
        </p:nvSpPr>
        <p:spPr>
          <a:xfrm>
            <a:off x="1371600" y="1143000"/>
            <a:ext cx="7772400" cy="395400"/>
          </a:xfrm>
          <a:prstGeom prst="rect">
            <a:avLst/>
          </a:prstGeom>
          <a:noFill/>
          <a:ln>
            <a:noFill/>
          </a:ln>
        </p:spPr>
        <p:txBody>
          <a:bodyPr anchorCtr="0" anchor="t" bIns="45000" lIns="90000" spcFirstLastPara="1" rIns="90000" wrap="square" tIns="45000">
            <a:noAutofit/>
          </a:bodyPr>
          <a:lstStyle/>
          <a:p>
            <a:pPr indent="-338038" lvl="0" marL="342718" marR="0" rtl="0" algn="r">
              <a:lnSpc>
                <a:spcPct val="100000"/>
              </a:lnSpc>
              <a:spcBef>
                <a:spcPts val="0"/>
              </a:spcBef>
              <a:spcAft>
                <a:spcPts val="0"/>
              </a:spcAft>
              <a:buClr>
                <a:srgbClr val="000000"/>
              </a:buClr>
              <a:buSzPts val="2000"/>
              <a:buFont typeface="Arial"/>
              <a:buNone/>
            </a:pPr>
            <a:r>
              <a:rPr lang="en-IN" sz="2000">
                <a:solidFill>
                  <a:srgbClr val="FF0000"/>
                </a:solidFill>
                <a:latin typeface="Trebuchet MS"/>
                <a:ea typeface="Trebuchet MS"/>
                <a:cs typeface="Trebuchet MS"/>
                <a:sym typeface="Trebuchet MS"/>
              </a:rPr>
              <a:t>Future Scope</a:t>
            </a:r>
            <a:endParaRPr b="0" i="0" sz="1800" u="none" cap="none" strike="noStrike">
              <a:solidFill>
                <a:srgbClr val="000000"/>
              </a:solidFill>
              <a:latin typeface="Arial"/>
              <a:ea typeface="Arial"/>
              <a:cs typeface="Arial"/>
              <a:sym typeface="Arial"/>
            </a:endParaRPr>
          </a:p>
        </p:txBody>
      </p:sp>
      <p:sp>
        <p:nvSpPr>
          <p:cNvPr id="222" name="Google Shape;222;p24"/>
          <p:cNvSpPr txBox="1"/>
          <p:nvPr/>
        </p:nvSpPr>
        <p:spPr>
          <a:xfrm>
            <a:off x="153975" y="1788525"/>
            <a:ext cx="7426500" cy="4797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IN" sz="1600">
                <a:latin typeface="Trebuchet MS"/>
                <a:ea typeface="Trebuchet MS"/>
                <a:cs typeface="Trebuchet MS"/>
                <a:sym typeface="Trebuchet MS"/>
              </a:rPr>
              <a:t>Caching (or storing in a DB)</a:t>
            </a:r>
            <a:r>
              <a:rPr lang="en-IN" sz="1600">
                <a:latin typeface="Trebuchet MS"/>
                <a:ea typeface="Trebuchet MS"/>
                <a:cs typeface="Trebuchet MS"/>
                <a:sym typeface="Trebuchet MS"/>
              </a:rPr>
              <a:t>:</a:t>
            </a:r>
            <a:endParaRPr sz="1600">
              <a:latin typeface="Trebuchet MS"/>
              <a:ea typeface="Trebuchet MS"/>
              <a:cs typeface="Trebuchet MS"/>
              <a:sym typeface="Trebuchet MS"/>
            </a:endParaRPr>
          </a:p>
          <a:p>
            <a:pPr indent="-330200" lvl="0" marL="914400" rtl="0" algn="l">
              <a:spcBef>
                <a:spcPts val="0"/>
              </a:spcBef>
              <a:spcAft>
                <a:spcPts val="0"/>
              </a:spcAft>
              <a:buSzPts val="1600"/>
              <a:buFont typeface="Trebuchet MS"/>
              <a:buChar char="●"/>
            </a:pPr>
            <a:r>
              <a:rPr lang="en-IN" sz="1600">
                <a:latin typeface="Trebuchet MS"/>
                <a:ea typeface="Trebuchet MS"/>
                <a:cs typeface="Trebuchet MS"/>
                <a:sym typeface="Trebuchet MS"/>
              </a:rPr>
              <a:t>The retrieval rate in Audio approach for a 49 minutes video is around a day for a given query. These results can be cached. </a:t>
            </a:r>
            <a:r>
              <a:rPr b="1" lang="en-IN" sz="1600">
                <a:latin typeface="Trebuchet MS"/>
                <a:ea typeface="Trebuchet MS"/>
                <a:cs typeface="Trebuchet MS"/>
                <a:sym typeface="Trebuchet MS"/>
              </a:rPr>
              <a:t>Caching</a:t>
            </a:r>
            <a:r>
              <a:rPr lang="en-IN" sz="1600">
                <a:latin typeface="Trebuchet MS"/>
                <a:ea typeface="Trebuchet MS"/>
                <a:cs typeface="Trebuchet MS"/>
                <a:sym typeface="Trebuchet MS"/>
              </a:rPr>
              <a:t> can drastically increase the performance for repeated queries.</a:t>
            </a:r>
            <a:endParaRPr sz="1600">
              <a:latin typeface="Trebuchet MS"/>
              <a:ea typeface="Trebuchet MS"/>
              <a:cs typeface="Trebuchet MS"/>
              <a:sym typeface="Trebuchet MS"/>
            </a:endParaRPr>
          </a:p>
          <a:p>
            <a:pPr indent="-330200" lvl="0" marL="914400" rtl="0" algn="l">
              <a:spcBef>
                <a:spcPts val="0"/>
              </a:spcBef>
              <a:spcAft>
                <a:spcPts val="0"/>
              </a:spcAft>
              <a:buSzPts val="1600"/>
              <a:buFont typeface="Trebuchet MS"/>
              <a:buChar char="●"/>
            </a:pPr>
            <a:r>
              <a:rPr lang="en-IN" sz="1600">
                <a:latin typeface="Trebuchet MS"/>
                <a:ea typeface="Trebuchet MS"/>
                <a:cs typeface="Trebuchet MS"/>
                <a:sym typeface="Trebuchet MS"/>
              </a:rPr>
              <a:t>Since this approach is used mainly for lecture videos, the results for common keywords can be cached. This would make retrieval rate for them way faster.</a:t>
            </a:r>
            <a:endParaRPr sz="1600">
              <a:latin typeface="Trebuchet MS"/>
              <a:ea typeface="Trebuchet MS"/>
              <a:cs typeface="Trebuchet MS"/>
              <a:sym typeface="Trebuchet MS"/>
            </a:endParaRPr>
          </a:p>
          <a:p>
            <a:pPr indent="0" lvl="0" marL="1828800" rtl="0" algn="l">
              <a:spcBef>
                <a:spcPts val="0"/>
              </a:spcBef>
              <a:spcAft>
                <a:spcPts val="0"/>
              </a:spcAft>
              <a:buNone/>
            </a:pPr>
            <a:r>
              <a:t/>
            </a:r>
            <a:endParaRPr sz="1600">
              <a:latin typeface="Trebuchet MS"/>
              <a:ea typeface="Trebuchet MS"/>
              <a:cs typeface="Trebuchet MS"/>
              <a:sym typeface="Trebuchet MS"/>
            </a:endParaRPr>
          </a:p>
          <a:p>
            <a:pPr indent="-330200" lvl="0" marL="457200" rtl="0" algn="l">
              <a:spcBef>
                <a:spcPts val="0"/>
              </a:spcBef>
              <a:spcAft>
                <a:spcPts val="0"/>
              </a:spcAft>
              <a:buSzPts val="1600"/>
              <a:buFont typeface="Trebuchet MS"/>
              <a:buAutoNum type="arabicPeriod"/>
            </a:pPr>
            <a:r>
              <a:rPr lang="en-IN" sz="1600">
                <a:latin typeface="Trebuchet MS"/>
                <a:ea typeface="Trebuchet MS"/>
                <a:cs typeface="Trebuchet MS"/>
                <a:sym typeface="Trebuchet MS"/>
              </a:rPr>
              <a:t>A web portal can be developed for displaying the results. Right now the results are shown on CLI.</a:t>
            </a:r>
            <a:endParaRPr sz="1600">
              <a:latin typeface="Trebuchet MS"/>
              <a:ea typeface="Trebuchet MS"/>
              <a:cs typeface="Trebuchet MS"/>
              <a:sym typeface="Trebuchet MS"/>
            </a:endParaRPr>
          </a:p>
          <a:p>
            <a:pPr indent="0" lvl="0" marL="457200" rtl="0" algn="l">
              <a:spcBef>
                <a:spcPts val="0"/>
              </a:spcBef>
              <a:spcAft>
                <a:spcPts val="0"/>
              </a:spcAft>
              <a:buNone/>
            </a:pPr>
            <a:r>
              <a:t/>
            </a:r>
            <a:endParaRPr sz="1600">
              <a:latin typeface="Trebuchet MS"/>
              <a:ea typeface="Trebuchet MS"/>
              <a:cs typeface="Trebuchet MS"/>
              <a:sym typeface="Trebuchet MS"/>
            </a:endParaRPr>
          </a:p>
          <a:p>
            <a:pPr indent="-330200" lvl="0" marL="457200" rtl="0" algn="l">
              <a:spcBef>
                <a:spcPts val="0"/>
              </a:spcBef>
              <a:spcAft>
                <a:spcPts val="0"/>
              </a:spcAft>
              <a:buSzPts val="1600"/>
              <a:buFont typeface="Trebuchet MS"/>
              <a:buAutoNum type="arabicPeriod"/>
            </a:pPr>
            <a:r>
              <a:rPr lang="en-IN" sz="1600">
                <a:latin typeface="Trebuchet MS"/>
                <a:ea typeface="Trebuchet MS"/>
                <a:cs typeface="Trebuchet MS"/>
                <a:sym typeface="Trebuchet MS"/>
              </a:rPr>
              <a:t>The demo is right now showed for particular videos. This can be extended to a complete database.</a:t>
            </a:r>
            <a:endParaRPr sz="160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 name="Shape 228"/>
        <p:cNvGrpSpPr/>
        <p:nvPr/>
      </p:nvGrpSpPr>
      <p:grpSpPr>
        <a:xfrm>
          <a:off x="0" y="0"/>
          <a:ext cx="0" cy="0"/>
          <a:chOff x="0" y="0"/>
          <a:chExt cx="0" cy="0"/>
        </a:xfrm>
      </p:grpSpPr>
      <p:sp>
        <p:nvSpPr>
          <p:cNvPr id="229" name="Google Shape;229;p25"/>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a:off x="1371600" y="1143000"/>
            <a:ext cx="7772400" cy="395400"/>
          </a:xfrm>
          <a:prstGeom prst="rect">
            <a:avLst/>
          </a:prstGeom>
          <a:noFill/>
          <a:ln>
            <a:noFill/>
          </a:ln>
        </p:spPr>
        <p:txBody>
          <a:bodyPr anchorCtr="0" anchor="t" bIns="45000" lIns="90000" spcFirstLastPara="1" rIns="90000" wrap="square" tIns="45000">
            <a:noAutofit/>
          </a:bodyPr>
          <a:lstStyle/>
          <a:p>
            <a:pPr indent="-338039" lvl="0" marL="342719" marR="0" rtl="0" algn="r">
              <a:lnSpc>
                <a:spcPct val="100000"/>
              </a:lnSpc>
              <a:spcBef>
                <a:spcPts val="0"/>
              </a:spcBef>
              <a:spcAft>
                <a:spcPts val="0"/>
              </a:spcAft>
              <a:buNone/>
            </a:pPr>
            <a:r>
              <a:rPr lang="en-IN" sz="2000">
                <a:solidFill>
                  <a:srgbClr val="FF0000"/>
                </a:solidFill>
                <a:latin typeface="Trebuchet MS"/>
                <a:ea typeface="Trebuchet MS"/>
                <a:cs typeface="Trebuchet MS"/>
                <a:sym typeface="Trebuchet MS"/>
              </a:rPr>
              <a:t>Appendix</a:t>
            </a:r>
            <a:endParaRPr b="0" sz="1800" strike="noStrike">
              <a:solidFill>
                <a:srgbClr val="000000"/>
              </a:solidFill>
              <a:latin typeface="Arial"/>
              <a:ea typeface="Arial"/>
              <a:cs typeface="Arial"/>
              <a:sym typeface="Arial"/>
            </a:endParaRPr>
          </a:p>
        </p:txBody>
      </p:sp>
      <p:sp>
        <p:nvSpPr>
          <p:cNvPr id="231" name="Google Shape;231;p25"/>
          <p:cNvSpPr/>
          <p:nvPr/>
        </p:nvSpPr>
        <p:spPr>
          <a:xfrm>
            <a:off x="372795" y="1788625"/>
            <a:ext cx="7619700" cy="472440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Detailed Design Approach</a:t>
            </a:r>
            <a:endParaRPr sz="1800">
              <a:latin typeface="Trebuchet MS"/>
              <a:ea typeface="Trebuchet MS"/>
              <a:cs typeface="Trebuchet MS"/>
              <a:sym typeface="Trebuchet MS"/>
            </a:endParaRPr>
          </a:p>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Benefits and Drawbacks</a:t>
            </a:r>
            <a:endParaRPr sz="1800">
              <a:latin typeface="Trebuchet MS"/>
              <a:ea typeface="Trebuchet MS"/>
              <a:cs typeface="Trebuchet MS"/>
              <a:sym typeface="Trebuchet MS"/>
            </a:endParaRPr>
          </a:p>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Other efforts in Image Captioning(not employed)</a:t>
            </a:r>
            <a:endParaRPr sz="1800">
              <a:latin typeface="Trebuchet MS"/>
              <a:ea typeface="Trebuchet MS"/>
              <a:cs typeface="Trebuchet MS"/>
              <a:sym typeface="Trebuchet MS"/>
            </a:endParaRPr>
          </a:p>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Demo and Results</a:t>
            </a:r>
            <a:endParaRPr sz="1800">
              <a:latin typeface="Trebuchet MS"/>
              <a:ea typeface="Trebuchet MS"/>
              <a:cs typeface="Trebuchet MS"/>
              <a:sym typeface="Trebuchet MS"/>
            </a:endParaRPr>
          </a:p>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Literature Survey</a:t>
            </a:r>
            <a:endParaRPr sz="1800">
              <a:latin typeface="Trebuchet MS"/>
              <a:ea typeface="Trebuchet MS"/>
              <a:cs typeface="Trebuchet MS"/>
              <a:sym typeface="Trebuchet MS"/>
            </a:endParaRPr>
          </a:p>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Summary</a:t>
            </a:r>
            <a:endParaRPr sz="1800">
              <a:latin typeface="Trebuchet MS"/>
              <a:ea typeface="Trebuchet MS"/>
              <a:cs typeface="Trebuchet MS"/>
              <a:sym typeface="Trebuchet MS"/>
            </a:endParaRPr>
          </a:p>
          <a:p>
            <a:pPr indent="0" lvl="0" marL="0" marR="0" rtl="0" algn="just">
              <a:lnSpc>
                <a:spcPct val="100000"/>
              </a:lnSpc>
              <a:spcBef>
                <a:spcPts val="0"/>
              </a:spcBef>
              <a:spcAft>
                <a:spcPts val="0"/>
              </a:spcAft>
              <a:buNone/>
            </a:pPr>
            <a:r>
              <a:rPr lang="en-IN" sz="2300" strike="noStrike">
                <a:solidFill>
                  <a:srgbClr val="0000FF"/>
                </a:solidFill>
                <a:latin typeface="Trebuchet MS"/>
                <a:ea typeface="Trebuchet MS"/>
                <a:cs typeface="Trebuchet MS"/>
                <a:sym typeface="Trebuchet MS"/>
              </a:rPr>
              <a:t> </a:t>
            </a:r>
            <a:endParaRPr sz="1700" strike="noStrike">
              <a:solidFill>
                <a:srgbClr val="000000"/>
              </a:solidFill>
              <a:latin typeface="Trebuchet MS"/>
              <a:ea typeface="Trebuchet MS"/>
              <a:cs typeface="Trebuchet MS"/>
              <a:sym typeface="Trebuchet MS"/>
            </a:endParaRPr>
          </a:p>
          <a:p>
            <a:pPr indent="-338039" lvl="0" marL="342719" marR="0" rtl="0" algn="l">
              <a:lnSpc>
                <a:spcPct val="100000"/>
              </a:lnSpc>
              <a:spcBef>
                <a:spcPts val="0"/>
              </a:spcBef>
              <a:spcAft>
                <a:spcPts val="0"/>
              </a:spcAft>
              <a:buNone/>
            </a:pPr>
            <a:r>
              <a:rPr lang="en-IN" sz="2300" strike="noStrike">
                <a:solidFill>
                  <a:srgbClr val="0000FF"/>
                </a:solidFill>
                <a:latin typeface="Trebuchet MS"/>
                <a:ea typeface="Trebuchet MS"/>
                <a:cs typeface="Trebuchet MS"/>
                <a:sym typeface="Trebuchet MS"/>
              </a:rPr>
              <a:t> </a:t>
            </a:r>
            <a:endParaRPr sz="1700" strike="noStrike">
              <a:solidFill>
                <a:srgbClr val="000000"/>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237" name="Shape 237"/>
        <p:cNvGrpSpPr/>
        <p:nvPr/>
      </p:nvGrpSpPr>
      <p:grpSpPr>
        <a:xfrm>
          <a:off x="0" y="0"/>
          <a:ext cx="0" cy="0"/>
          <a:chOff x="0" y="0"/>
          <a:chExt cx="0" cy="0"/>
        </a:xfrm>
      </p:grpSpPr>
      <p:sp>
        <p:nvSpPr>
          <p:cNvPr id="238" name="Google Shape;238;p26"/>
          <p:cNvSpPr/>
          <p:nvPr/>
        </p:nvSpPr>
        <p:spPr>
          <a:xfrm>
            <a:off x="1523880" y="1581120"/>
            <a:ext cx="7620120" cy="3672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1371600" y="1143000"/>
            <a:ext cx="7772400" cy="456120"/>
          </a:xfrm>
          <a:prstGeom prst="rect">
            <a:avLst/>
          </a:prstGeom>
          <a:noFill/>
          <a:ln>
            <a:noFill/>
          </a:ln>
        </p:spPr>
        <p:txBody>
          <a:bodyPr anchorCtr="0" anchor="t" bIns="45000" lIns="90000" spcFirstLastPara="1" rIns="90000" wrap="square" tIns="45000">
            <a:noAutofit/>
          </a:bodyPr>
          <a:lstStyle/>
          <a:p>
            <a:pPr indent="-338039" lvl="0" marL="342719"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Design Approach</a:t>
            </a:r>
            <a:endParaRPr sz="2400">
              <a:solidFill>
                <a:srgbClr val="FF0000"/>
              </a:solidFill>
              <a:latin typeface="Trebuchet MS"/>
              <a:ea typeface="Trebuchet MS"/>
              <a:cs typeface="Trebuchet MS"/>
              <a:sym typeface="Trebuchet MS"/>
            </a:endParaRPr>
          </a:p>
          <a:p>
            <a:pPr indent="-338040" lvl="0" marL="342720" marR="0" rtl="0" algn="r">
              <a:lnSpc>
                <a:spcPct val="100000"/>
              </a:lnSpc>
              <a:spcBef>
                <a:spcPts val="0"/>
              </a:spcBef>
              <a:spcAft>
                <a:spcPts val="0"/>
              </a:spcAft>
              <a:buNone/>
            </a:pPr>
            <a:r>
              <a:t/>
            </a:r>
            <a:endParaRPr sz="2400">
              <a:solidFill>
                <a:srgbClr val="FF0000"/>
              </a:solidFill>
              <a:latin typeface="Trebuchet MS"/>
              <a:ea typeface="Trebuchet MS"/>
              <a:cs typeface="Trebuchet MS"/>
              <a:sym typeface="Trebuchet MS"/>
            </a:endParaRPr>
          </a:p>
        </p:txBody>
      </p:sp>
      <p:sp>
        <p:nvSpPr>
          <p:cNvPr id="240" name="Google Shape;240;p26"/>
          <p:cNvSpPr/>
          <p:nvPr/>
        </p:nvSpPr>
        <p:spPr>
          <a:xfrm>
            <a:off x="304900" y="1738175"/>
            <a:ext cx="8296200" cy="47247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We have two design approaches , one considering the visual features and the the other considering audio features of the video.</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IN" sz="1600">
                <a:solidFill>
                  <a:schemeClr val="dk1"/>
                </a:solidFill>
                <a:latin typeface="Trebuchet MS"/>
                <a:ea typeface="Trebuchet MS"/>
                <a:cs typeface="Trebuchet MS"/>
                <a:sym typeface="Trebuchet MS"/>
              </a:rPr>
              <a:t>Visual Approach</a:t>
            </a:r>
            <a:r>
              <a:rPr lang="en-IN" sz="1600">
                <a:solidFill>
                  <a:schemeClr val="dk1"/>
                </a:solidFill>
                <a:latin typeface="Trebuchet MS"/>
                <a:ea typeface="Trebuchet MS"/>
                <a:cs typeface="Trebuchet MS"/>
                <a:sym typeface="Trebuchet MS"/>
              </a:rPr>
              <a:t>:</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The architecture is designed using two </a:t>
            </a:r>
            <a:r>
              <a:rPr lang="en-IN" sz="1600">
                <a:solidFill>
                  <a:schemeClr val="dk1"/>
                </a:solidFill>
                <a:latin typeface="Trebuchet MS"/>
                <a:ea typeface="Trebuchet MS"/>
                <a:cs typeface="Trebuchet MS"/>
                <a:sym typeface="Trebuchet MS"/>
              </a:rPr>
              <a:t>different</a:t>
            </a:r>
            <a:r>
              <a:rPr lang="en-IN" sz="1600">
                <a:solidFill>
                  <a:schemeClr val="dk1"/>
                </a:solidFill>
                <a:latin typeface="Trebuchet MS"/>
                <a:ea typeface="Trebuchet MS"/>
                <a:cs typeface="Trebuchet MS"/>
                <a:sym typeface="Trebuchet MS"/>
              </a:rPr>
              <a:t> image captioning models Densecap and NeuralTalk2. It consists mainly of 3 sequential parts:</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i. Generate Captions </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ii. Creating Tracklets </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800"/>
              <a:buFont typeface="Arial"/>
              <a:buNone/>
            </a:pPr>
            <a:r>
              <a:rPr lang="en-IN" sz="1600">
                <a:solidFill>
                  <a:schemeClr val="dk1"/>
                </a:solidFill>
                <a:latin typeface="Trebuchet MS"/>
                <a:ea typeface="Trebuchet MS"/>
                <a:cs typeface="Trebuchet MS"/>
                <a:sym typeface="Trebuchet MS"/>
              </a:rPr>
              <a:t>iii.Voice based Search. </a:t>
            </a:r>
            <a:r>
              <a:rPr lang="en-IN" sz="1700">
                <a:solidFill>
                  <a:schemeClr val="dk1"/>
                </a:solidFill>
                <a:latin typeface="Trebuchet MS"/>
                <a:ea typeface="Trebuchet MS"/>
                <a:cs typeface="Trebuchet MS"/>
                <a:sym typeface="Trebuchet MS"/>
              </a:rPr>
              <a:t> </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800"/>
              <a:buFont typeface="Arial"/>
              <a:buNone/>
            </a:pPr>
            <a:r>
              <a:t/>
            </a:r>
            <a:endParaRPr sz="1700">
              <a:solidFill>
                <a:schemeClr val="dk1"/>
              </a:solidFill>
              <a:latin typeface="Trebuchet MS"/>
              <a:ea typeface="Trebuchet MS"/>
              <a:cs typeface="Trebuchet MS"/>
              <a:sym typeface="Trebuchet MS"/>
            </a:endParaRPr>
          </a:p>
          <a:p>
            <a:pPr indent="-336550" lvl="0" marL="457200" rtl="0" algn="l">
              <a:spcBef>
                <a:spcPts val="0"/>
              </a:spcBef>
              <a:spcAft>
                <a:spcPts val="0"/>
              </a:spcAft>
              <a:buClr>
                <a:schemeClr val="dk1"/>
              </a:buClr>
              <a:buSzPts val="1700"/>
              <a:buFont typeface="Trebuchet MS"/>
              <a:buAutoNum type="arabicPeriod"/>
            </a:pPr>
            <a:r>
              <a:rPr b="1" lang="en-IN" sz="1700">
                <a:solidFill>
                  <a:schemeClr val="dk1"/>
                </a:solidFill>
                <a:latin typeface="Trebuchet MS"/>
                <a:ea typeface="Trebuchet MS"/>
                <a:cs typeface="Trebuchet MS"/>
                <a:sym typeface="Trebuchet MS"/>
              </a:rPr>
              <a:t>Generating Captions</a:t>
            </a:r>
            <a:r>
              <a:rPr lang="en-IN" sz="1700">
                <a:solidFill>
                  <a:schemeClr val="dk1"/>
                </a:solidFill>
                <a:latin typeface="Trebuchet MS"/>
                <a:ea typeface="Trebuchet MS"/>
                <a:cs typeface="Trebuchet MS"/>
                <a:sym typeface="Trebuchet MS"/>
              </a:rPr>
              <a:t> </a:t>
            </a:r>
            <a:endParaRPr sz="1700">
              <a:solidFill>
                <a:schemeClr val="dk1"/>
              </a:solidFill>
              <a:latin typeface="Trebuchet MS"/>
              <a:ea typeface="Trebuchet MS"/>
              <a:cs typeface="Trebuchet MS"/>
              <a:sym typeface="Trebuchet MS"/>
            </a:endParaRPr>
          </a:p>
          <a:p>
            <a:pPr indent="-330200" lvl="0" marL="9144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Splitting the video clip into frames. </a:t>
            </a:r>
            <a:endParaRPr sz="1600">
              <a:solidFill>
                <a:schemeClr val="dk1"/>
              </a:solidFill>
              <a:latin typeface="Trebuchet MS"/>
              <a:ea typeface="Trebuchet MS"/>
              <a:cs typeface="Trebuchet MS"/>
              <a:sym typeface="Trebuchet MS"/>
            </a:endParaRPr>
          </a:p>
          <a:p>
            <a:pPr indent="-330200" lvl="0" marL="9144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After this, the image captioning models were applied on each frame. </a:t>
            </a:r>
            <a:endParaRPr sz="1600">
              <a:solidFill>
                <a:schemeClr val="dk1"/>
              </a:solidFill>
              <a:latin typeface="Trebuchet MS"/>
              <a:ea typeface="Trebuchet MS"/>
              <a:cs typeface="Trebuchet MS"/>
              <a:sym typeface="Trebuchet MS"/>
            </a:endParaRPr>
          </a:p>
          <a:p>
            <a:pPr indent="-336550" lvl="0" marL="914400" rtl="0" algn="l">
              <a:spcBef>
                <a:spcPts val="0"/>
              </a:spcBef>
              <a:spcAft>
                <a:spcPts val="0"/>
              </a:spcAft>
              <a:buClr>
                <a:schemeClr val="dk1"/>
              </a:buClr>
              <a:buSzPts val="1700"/>
              <a:buFont typeface="Trebuchet MS"/>
              <a:buChar char="●"/>
            </a:pPr>
            <a:r>
              <a:rPr lang="en-IN" sz="1600">
                <a:solidFill>
                  <a:schemeClr val="dk1"/>
                </a:solidFill>
                <a:latin typeface="Trebuchet MS"/>
                <a:ea typeface="Trebuchet MS"/>
                <a:cs typeface="Trebuchet MS"/>
                <a:sym typeface="Trebuchet MS"/>
              </a:rPr>
              <a:t>NeuralTalk2 generated one caption whereas Densecap generated multiple captions corresponding to specific regions of interest, denoted by bounding boxes, in the image.</a:t>
            </a:r>
            <a:r>
              <a:rPr lang="en-IN" sz="1700">
                <a:solidFill>
                  <a:schemeClr val="dk1"/>
                </a:solidFill>
                <a:latin typeface="Trebuchet MS"/>
                <a:ea typeface="Trebuchet MS"/>
                <a:cs typeface="Trebuchet MS"/>
                <a:sym typeface="Trebuchet MS"/>
              </a:rPr>
              <a:t> </a:t>
            </a:r>
            <a:endParaRPr sz="17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700">
              <a:solidFill>
                <a:schemeClr val="dk1"/>
              </a:solidFill>
              <a:latin typeface="Trebuchet MS"/>
              <a:ea typeface="Trebuchet MS"/>
              <a:cs typeface="Trebuchet MS"/>
              <a:sym typeface="Trebuchet MS"/>
            </a:endParaRPr>
          </a:p>
        </p:txBody>
      </p:sp>
      <p:sp>
        <p:nvSpPr>
          <p:cNvPr id="241" name="Google Shape;241;p26"/>
          <p:cNvSpPr/>
          <p:nvPr/>
        </p:nvSpPr>
        <p:spPr>
          <a:xfrm>
            <a:off x="6551640" y="2879640"/>
            <a:ext cx="181080" cy="6192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IN" sz="1800" u="none" cap="none" strike="noStrike">
                <a:solidFill>
                  <a:srgbClr val="000000"/>
                </a:solidFill>
                <a:latin typeface="Arial"/>
                <a:ea typeface="Arial"/>
                <a:cs typeface="Arial"/>
                <a:sym typeface="Arial"/>
              </a:rPr>
              <a:t> </a:t>
            </a:r>
            <a:endParaRPr/>
          </a:p>
          <a:p>
            <a:pPr indent="0" lvl="0" marL="0" marR="0" rtl="0" algn="l">
              <a:spcBef>
                <a:spcPts val="0"/>
              </a:spcBef>
              <a:spcAft>
                <a:spcPts val="0"/>
              </a:spcAft>
              <a:buNone/>
            </a:pPr>
            <a:r>
              <a:rPr b="0" lang="en-IN" sz="1800" strike="noStrike">
                <a:solidFill>
                  <a:srgbClr val="000000"/>
                </a:solidFill>
                <a:latin typeface="Arial"/>
                <a:ea typeface="Arial"/>
                <a:cs typeface="Arial"/>
                <a:sym typeface="Arial"/>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27"/>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0" i="0" lang="en-IN" sz="2400" u="none" cap="none" strike="noStrike">
                <a:solidFill>
                  <a:srgbClr val="FF0000"/>
                </a:solidFill>
                <a:latin typeface="Trebuchet MS"/>
                <a:ea typeface="Trebuchet MS"/>
                <a:cs typeface="Trebuchet MS"/>
                <a:sym typeface="Trebuchet MS"/>
              </a:rPr>
              <a:t>Design Approach</a:t>
            </a:r>
            <a:endParaRPr b="0" i="0" sz="1800" u="none" cap="none" strike="noStrike">
              <a:solidFill>
                <a:schemeClr val="dk1"/>
              </a:solidFill>
              <a:latin typeface="Arial"/>
              <a:ea typeface="Arial"/>
              <a:cs typeface="Arial"/>
              <a:sym typeface="Arial"/>
            </a:endParaRPr>
          </a:p>
        </p:txBody>
      </p:sp>
      <p:sp>
        <p:nvSpPr>
          <p:cNvPr id="248" name="Google Shape;248;p27"/>
          <p:cNvSpPr txBox="1"/>
          <p:nvPr/>
        </p:nvSpPr>
        <p:spPr>
          <a:xfrm>
            <a:off x="56025" y="1678150"/>
            <a:ext cx="8999400" cy="49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IN" sz="1600">
                <a:solidFill>
                  <a:schemeClr val="dk1"/>
                </a:solidFill>
                <a:latin typeface="Trebuchet MS"/>
                <a:ea typeface="Trebuchet MS"/>
                <a:cs typeface="Trebuchet MS"/>
                <a:sym typeface="Trebuchet MS"/>
              </a:rPr>
              <a:t>2.	Creating Tracklets</a:t>
            </a:r>
            <a:endParaRPr b="1"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IN" sz="1600">
                <a:solidFill>
                  <a:schemeClr val="dk1"/>
                </a:solidFill>
                <a:latin typeface="Trebuchet MS"/>
                <a:ea typeface="Trebuchet MS"/>
                <a:cs typeface="Trebuchet MS"/>
                <a:sym typeface="Trebuchet MS"/>
              </a:rPr>
              <a:t>The creation of tracklets vary for the NeuralTalk2 and Densecap approach.</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rPr b="1" lang="en-IN" sz="1600">
                <a:latin typeface="Trebuchet MS"/>
                <a:ea typeface="Trebuchet MS"/>
                <a:cs typeface="Trebuchet MS"/>
                <a:sym typeface="Trebuchet MS"/>
              </a:rPr>
              <a:t>a. NeuralTalk2 -</a:t>
            </a:r>
            <a:endParaRPr b="1" sz="1600">
              <a:latin typeface="Trebuchet MS"/>
              <a:ea typeface="Trebuchet MS"/>
              <a:cs typeface="Trebuchet MS"/>
              <a:sym typeface="Trebuchet MS"/>
            </a:endParaRPr>
          </a:p>
          <a:p>
            <a:pPr indent="-330200" lvl="0" marL="9144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The first tracklet is represented by the caption of the first image and the rest of the frames are sequentially compared with the tracklet upto the previous frame.</a:t>
            </a:r>
            <a:endParaRPr sz="1600">
              <a:solidFill>
                <a:schemeClr val="dk1"/>
              </a:solidFill>
              <a:latin typeface="Trebuchet MS"/>
              <a:ea typeface="Trebuchet MS"/>
              <a:cs typeface="Trebuchet MS"/>
              <a:sym typeface="Trebuchet MS"/>
            </a:endParaRPr>
          </a:p>
          <a:p>
            <a:pPr indent="-330200" lvl="0" marL="9144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The criteria of inclusion of a frame is the semantic similarity exceeding the threshold. </a:t>
            </a:r>
            <a:endParaRPr sz="1600">
              <a:solidFill>
                <a:schemeClr val="dk1"/>
              </a:solidFill>
              <a:latin typeface="Trebuchet MS"/>
              <a:ea typeface="Trebuchet MS"/>
              <a:cs typeface="Trebuchet MS"/>
              <a:sym typeface="Trebuchet MS"/>
            </a:endParaRPr>
          </a:p>
          <a:p>
            <a:pPr indent="-330200" lvl="0" marL="9144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Completion of tracklets is achieved by the number of frames calculated to be dissimilar to the tracklet caption exceeds the cutting threshold. </a:t>
            </a:r>
            <a:endParaRPr sz="1600">
              <a:solidFill>
                <a:schemeClr val="dk1"/>
              </a:solidFill>
              <a:latin typeface="Trebuchet MS"/>
              <a:ea typeface="Trebuchet MS"/>
              <a:cs typeface="Trebuchet MS"/>
              <a:sym typeface="Trebuchet MS"/>
            </a:endParaRPr>
          </a:p>
          <a:p>
            <a:pPr indent="0" lvl="0" marL="457200" rtl="0" algn="just">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9144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IN" sz="1600">
                <a:solidFill>
                  <a:schemeClr val="dk1"/>
                </a:solidFill>
                <a:latin typeface="Trebuchet MS"/>
                <a:ea typeface="Trebuchet MS"/>
                <a:cs typeface="Trebuchet MS"/>
                <a:sym typeface="Trebuchet MS"/>
              </a:rPr>
              <a:t>	</a:t>
            </a:r>
            <a:endParaRPr b="1" sz="1600">
              <a:solidFill>
                <a:schemeClr val="dk1"/>
              </a:solidFill>
              <a:latin typeface="Trebuchet MS"/>
              <a:ea typeface="Trebuchet MS"/>
              <a:cs typeface="Trebuchet MS"/>
              <a:sym typeface="Trebuchet MS"/>
            </a:endParaRPr>
          </a:p>
          <a:p>
            <a:pPr indent="0" lvl="0" marL="18288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p:txBody>
      </p:sp>
      <p:pic>
        <p:nvPicPr>
          <p:cNvPr id="249" name="Google Shape;249;p27"/>
          <p:cNvPicPr preferRelativeResize="0"/>
          <p:nvPr/>
        </p:nvPicPr>
        <p:blipFill>
          <a:blip r:embed="rId3">
            <a:alphaModFix/>
          </a:blip>
          <a:stretch>
            <a:fillRect/>
          </a:stretch>
        </p:blipFill>
        <p:spPr>
          <a:xfrm>
            <a:off x="2000875" y="4157825"/>
            <a:ext cx="4665975" cy="2397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sp>
        <p:nvSpPr>
          <p:cNvPr id="254" name="Google Shape;254;p28"/>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0" i="0" lang="en-IN" sz="2400" u="none" cap="none" strike="noStrike">
                <a:solidFill>
                  <a:srgbClr val="FF0000"/>
                </a:solidFill>
                <a:latin typeface="Trebuchet MS"/>
                <a:ea typeface="Trebuchet MS"/>
                <a:cs typeface="Trebuchet MS"/>
                <a:sym typeface="Trebuchet MS"/>
              </a:rPr>
              <a:t>Design Approach</a:t>
            </a:r>
            <a:endParaRPr b="0" i="0" sz="1800" u="none" cap="none" strike="noStrike">
              <a:solidFill>
                <a:schemeClr val="dk1"/>
              </a:solidFill>
              <a:latin typeface="Arial"/>
              <a:ea typeface="Arial"/>
              <a:cs typeface="Arial"/>
              <a:sym typeface="Arial"/>
            </a:endParaRPr>
          </a:p>
        </p:txBody>
      </p:sp>
      <p:sp>
        <p:nvSpPr>
          <p:cNvPr id="256" name="Google Shape;256;p28"/>
          <p:cNvSpPr txBox="1"/>
          <p:nvPr/>
        </p:nvSpPr>
        <p:spPr>
          <a:xfrm>
            <a:off x="243900" y="1616525"/>
            <a:ext cx="8656200" cy="46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600">
                <a:solidFill>
                  <a:schemeClr val="dk1"/>
                </a:solidFill>
                <a:latin typeface="Trebuchet MS"/>
                <a:ea typeface="Trebuchet MS"/>
                <a:cs typeface="Trebuchet MS"/>
                <a:sym typeface="Trebuchet MS"/>
              </a:rPr>
              <a:t>b. Densecap -</a:t>
            </a:r>
            <a:endParaRPr sz="1600">
              <a:solidFill>
                <a:schemeClr val="dk1"/>
              </a:solidFill>
              <a:latin typeface="Trebuchet MS"/>
              <a:ea typeface="Trebuchet MS"/>
              <a:cs typeface="Trebuchet MS"/>
              <a:sym typeface="Trebuchet MS"/>
            </a:endParaRPr>
          </a:p>
          <a:p>
            <a:pPr indent="-330200" lvl="0" marL="457200" rtl="0" algn="just">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It outputs a json file, with 80 captions(avg.) per image mapped with the corresponding weights, and bounding boxes of the objects.</a:t>
            </a:r>
            <a:endParaRPr sz="1600">
              <a:solidFill>
                <a:schemeClr val="dk1"/>
              </a:solidFill>
              <a:latin typeface="Trebuchet MS"/>
              <a:ea typeface="Trebuchet MS"/>
              <a:cs typeface="Trebuchet MS"/>
              <a:sym typeface="Trebuchet MS"/>
            </a:endParaRPr>
          </a:p>
          <a:p>
            <a:pPr indent="-330200" lvl="0" marL="457200" rtl="0" algn="just">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If frame has N captions, N tracklets are begun each represented by these captions. A new frame is compared, and if M captions are found to be similar, the unmatched N-M captions are registered as new tracklets, resulting in the total of 2N-M tracklets.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First 5 highest weight captions are used.</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b="1" lang="en-IN" sz="1600">
                <a:solidFill>
                  <a:schemeClr val="dk1"/>
                </a:solidFill>
                <a:latin typeface="Trebuchet MS"/>
                <a:ea typeface="Trebuchet MS"/>
                <a:cs typeface="Trebuchet MS"/>
                <a:sym typeface="Trebuchet MS"/>
              </a:rPr>
              <a:t>Semantic similarity threshold</a:t>
            </a:r>
            <a:r>
              <a:rPr lang="en-IN" sz="1600">
                <a:solidFill>
                  <a:schemeClr val="dk1"/>
                </a:solidFill>
                <a:latin typeface="Trebuchet MS"/>
                <a:ea typeface="Trebuchet MS"/>
                <a:cs typeface="Trebuchet MS"/>
                <a:sym typeface="Trebuchet MS"/>
              </a:rPr>
              <a:t> and </a:t>
            </a:r>
            <a:r>
              <a:rPr b="1" lang="en-IN" sz="1600">
                <a:solidFill>
                  <a:schemeClr val="dk1"/>
                </a:solidFill>
                <a:latin typeface="Trebuchet MS"/>
                <a:ea typeface="Trebuchet MS"/>
                <a:cs typeface="Trebuchet MS"/>
                <a:sym typeface="Trebuchet MS"/>
              </a:rPr>
              <a:t>cutting threshold</a:t>
            </a:r>
            <a:r>
              <a:rPr lang="en-IN" sz="1600">
                <a:solidFill>
                  <a:schemeClr val="dk1"/>
                </a:solidFill>
                <a:latin typeface="Trebuchet MS"/>
                <a:ea typeface="Trebuchet MS"/>
                <a:cs typeface="Trebuchet MS"/>
                <a:sym typeface="Trebuchet MS"/>
              </a:rPr>
              <a:t> concept is used here too to continue the process.</a:t>
            </a:r>
            <a:endParaRPr sz="1600">
              <a:solidFill>
                <a:schemeClr val="dk1"/>
              </a:solidFill>
              <a:latin typeface="Trebuchet MS"/>
              <a:ea typeface="Trebuchet MS"/>
              <a:cs typeface="Trebuchet MS"/>
              <a:sym typeface="Trebuchet MS"/>
            </a:endParaRPr>
          </a:p>
          <a:p>
            <a:pPr indent="0" lvl="0" marL="457200" rtl="0" algn="just">
              <a:lnSpc>
                <a:spcPct val="9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just">
              <a:spcBef>
                <a:spcPts val="0"/>
              </a:spcBef>
              <a:spcAft>
                <a:spcPts val="0"/>
              </a:spcAft>
              <a:buClr>
                <a:schemeClr val="dk1"/>
              </a:buClr>
              <a:buSzPts val="1100"/>
              <a:buFont typeface="Arial"/>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257" name="Google Shape;257;p28"/>
          <p:cNvPicPr preferRelativeResize="0"/>
          <p:nvPr/>
        </p:nvPicPr>
        <p:blipFill>
          <a:blip r:embed="rId3">
            <a:alphaModFix/>
          </a:blip>
          <a:stretch>
            <a:fillRect/>
          </a:stretch>
        </p:blipFill>
        <p:spPr>
          <a:xfrm>
            <a:off x="1226750" y="4049775"/>
            <a:ext cx="6399825" cy="2497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sp>
        <p:nvSpPr>
          <p:cNvPr id="262" name="Google Shape;262;p29"/>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0" i="0" lang="en-IN" sz="2400" u="none" cap="none" strike="noStrike">
                <a:solidFill>
                  <a:srgbClr val="FF0000"/>
                </a:solidFill>
                <a:latin typeface="Trebuchet MS"/>
                <a:ea typeface="Trebuchet MS"/>
                <a:cs typeface="Trebuchet MS"/>
                <a:sym typeface="Trebuchet MS"/>
              </a:rPr>
              <a:t>Design Approach</a:t>
            </a:r>
            <a:endParaRPr b="0" i="0" sz="1800" u="none" cap="none" strike="noStrike">
              <a:solidFill>
                <a:schemeClr val="dk1"/>
              </a:solidFill>
              <a:latin typeface="Arial"/>
              <a:ea typeface="Arial"/>
              <a:cs typeface="Arial"/>
              <a:sym typeface="Arial"/>
            </a:endParaRPr>
          </a:p>
        </p:txBody>
      </p:sp>
      <p:sp>
        <p:nvSpPr>
          <p:cNvPr id="264" name="Google Shape;264;p29"/>
          <p:cNvSpPr txBox="1"/>
          <p:nvPr/>
        </p:nvSpPr>
        <p:spPr>
          <a:xfrm>
            <a:off x="-331225" y="1980225"/>
            <a:ext cx="9144000" cy="4486200"/>
          </a:xfrm>
          <a:prstGeom prst="rect">
            <a:avLst/>
          </a:prstGeom>
          <a:noFill/>
          <a:ln>
            <a:noFill/>
          </a:ln>
        </p:spPr>
        <p:txBody>
          <a:bodyPr anchorCtr="0" anchor="t" bIns="91425" lIns="91425" spcFirstLastPara="1" rIns="91425" wrap="square" tIns="91425">
            <a:noAutofit/>
          </a:bodyPr>
          <a:lstStyle/>
          <a:p>
            <a:pPr indent="-330200" lvl="0" marL="914400" rtl="0" algn="just">
              <a:lnSpc>
                <a:spcPct val="95000"/>
              </a:lnSpc>
              <a:spcBef>
                <a:spcPts val="60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The euclidean distance of the bounding boxes of two frames is used to decide spatial similarity.</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330200" lvl="0" marL="914400" rtl="0" algn="l">
              <a:spcBef>
                <a:spcPts val="60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This generates a set of tracklets each represented by the caption of the first frame, and each tracklet storing information of the frames it constitutes.</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9144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Given an input video, it is processed upon by both of these methods and broken down into a set of tracklets.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9144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After this the duration of every tracklet was calculated by mapping it to the input video duration and this data was stored in a file.</a:t>
            </a:r>
            <a:endParaRPr sz="17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8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8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800">
              <a:solidFill>
                <a:schemeClr val="dk1"/>
              </a:solidFill>
              <a:latin typeface="Trebuchet MS"/>
              <a:ea typeface="Trebuchet MS"/>
              <a:cs typeface="Trebuchet MS"/>
              <a:sym typeface="Trebuchet MS"/>
            </a:endParaRPr>
          </a:p>
          <a:p>
            <a:pPr indent="0" lvl="0" marL="0" rtl="0" algn="just">
              <a:lnSpc>
                <a:spcPct val="95000"/>
              </a:lnSpc>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0"/>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0" i="0" lang="en-IN" sz="2400" u="none" cap="none" strike="noStrike">
                <a:solidFill>
                  <a:srgbClr val="FF0000"/>
                </a:solidFill>
                <a:latin typeface="Trebuchet MS"/>
                <a:ea typeface="Trebuchet MS"/>
                <a:cs typeface="Trebuchet MS"/>
                <a:sym typeface="Trebuchet MS"/>
              </a:rPr>
              <a:t>Design Approach</a:t>
            </a:r>
            <a:endParaRPr b="0" i="0" sz="1800" u="none" cap="none" strike="noStrike">
              <a:solidFill>
                <a:schemeClr val="dk1"/>
              </a:solidFill>
              <a:latin typeface="Arial"/>
              <a:ea typeface="Arial"/>
              <a:cs typeface="Arial"/>
              <a:sym typeface="Arial"/>
            </a:endParaRPr>
          </a:p>
        </p:txBody>
      </p:sp>
      <p:sp>
        <p:nvSpPr>
          <p:cNvPr id="271" name="Google Shape;271;p30"/>
          <p:cNvSpPr txBox="1"/>
          <p:nvPr/>
        </p:nvSpPr>
        <p:spPr>
          <a:xfrm>
            <a:off x="171450" y="1678150"/>
            <a:ext cx="8801100" cy="4486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17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IN" sz="1700">
                <a:solidFill>
                  <a:schemeClr val="dk1"/>
                </a:solidFill>
                <a:latin typeface="Trebuchet MS"/>
                <a:ea typeface="Trebuchet MS"/>
                <a:cs typeface="Trebuchet MS"/>
                <a:sym typeface="Trebuchet MS"/>
              </a:rPr>
              <a:t>3. 	</a:t>
            </a:r>
            <a:r>
              <a:rPr b="1" lang="en-IN" sz="1700">
                <a:solidFill>
                  <a:schemeClr val="dk1"/>
                </a:solidFill>
                <a:latin typeface="Trebuchet MS"/>
                <a:ea typeface="Trebuchet MS"/>
                <a:cs typeface="Trebuchet MS"/>
                <a:sym typeface="Trebuchet MS"/>
              </a:rPr>
              <a:t>Voice based Query</a:t>
            </a:r>
            <a:endParaRPr b="1" sz="17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b="1" sz="17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The input voice query is converted to text using a speech recognition system</a:t>
            </a:r>
            <a:endParaRPr sz="1600">
              <a:solidFill>
                <a:schemeClr val="dk1"/>
              </a:solidFill>
              <a:latin typeface="Trebuchet MS"/>
              <a:ea typeface="Trebuchet MS"/>
              <a:cs typeface="Trebuchet MS"/>
              <a:sym typeface="Trebuchet MS"/>
            </a:endParaRPr>
          </a:p>
          <a:p>
            <a:pPr indent="0" lvl="0" marL="9144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The query is compared with every representative caption of the final tracklets and outputs the tracks that are semantically relevant.</a:t>
            </a:r>
            <a:endParaRPr sz="1600">
              <a:solidFill>
                <a:schemeClr val="dk1"/>
              </a:solidFill>
              <a:latin typeface="Trebuchet MS"/>
              <a:ea typeface="Trebuchet MS"/>
              <a:cs typeface="Trebuchet MS"/>
              <a:sym typeface="Trebuchet MS"/>
            </a:endParaRPr>
          </a:p>
          <a:p>
            <a:pPr indent="0" lvl="0" marL="9144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Google's Universal sentence-encoder is employed. Using a word based embedding approach and obtaining average of word embedding will mostly not  represent the actual meaning of a sentence. </a:t>
            </a:r>
            <a:endParaRPr sz="1600">
              <a:solidFill>
                <a:schemeClr val="dk1"/>
              </a:solidFill>
              <a:latin typeface="Trebuchet MS"/>
              <a:ea typeface="Trebuchet MS"/>
              <a:cs typeface="Trebuchet MS"/>
              <a:sym typeface="Trebuchet MS"/>
            </a:endParaRPr>
          </a:p>
          <a:p>
            <a:pPr indent="0" lvl="0" marL="914400" rtl="0" algn="just">
              <a:lnSpc>
                <a:spcPct val="9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Finally, cosine similarity metric is used as the similarity measure.</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8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8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800">
              <a:solidFill>
                <a:schemeClr val="dk1"/>
              </a:solidFill>
              <a:latin typeface="Trebuchet MS"/>
              <a:ea typeface="Trebuchet MS"/>
              <a:cs typeface="Trebuchet MS"/>
              <a:sym typeface="Trebuchet MS"/>
            </a:endParaRPr>
          </a:p>
          <a:p>
            <a:pPr indent="0" lvl="0" marL="0" rtl="0" algn="just">
              <a:lnSpc>
                <a:spcPct val="95000"/>
              </a:lnSpc>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31"/>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0" i="0" lang="en-IN" sz="2400" u="none" cap="none" strike="noStrike">
                <a:solidFill>
                  <a:srgbClr val="FF0000"/>
                </a:solidFill>
                <a:latin typeface="Trebuchet MS"/>
                <a:ea typeface="Trebuchet MS"/>
                <a:cs typeface="Trebuchet MS"/>
                <a:sym typeface="Trebuchet MS"/>
              </a:rPr>
              <a:t>Design Approach</a:t>
            </a:r>
            <a:endParaRPr b="0" i="0" sz="1800" u="none" cap="none" strike="noStrike">
              <a:solidFill>
                <a:schemeClr val="dk1"/>
              </a:solidFill>
              <a:latin typeface="Arial"/>
              <a:ea typeface="Arial"/>
              <a:cs typeface="Arial"/>
              <a:sym typeface="Arial"/>
            </a:endParaRPr>
          </a:p>
        </p:txBody>
      </p:sp>
      <p:sp>
        <p:nvSpPr>
          <p:cNvPr id="278" name="Google Shape;278;p31"/>
          <p:cNvSpPr txBox="1"/>
          <p:nvPr/>
        </p:nvSpPr>
        <p:spPr>
          <a:xfrm>
            <a:off x="171450" y="1678150"/>
            <a:ext cx="8801100" cy="44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700">
                <a:solidFill>
                  <a:schemeClr val="dk1"/>
                </a:solidFill>
                <a:latin typeface="Trebuchet MS"/>
                <a:ea typeface="Trebuchet MS"/>
                <a:cs typeface="Trebuchet MS"/>
                <a:sym typeface="Trebuchet MS"/>
              </a:rPr>
              <a:t>Audio Approach:</a:t>
            </a:r>
            <a:endParaRPr b="1" sz="17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9144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IN" sz="1600">
                <a:solidFill>
                  <a:schemeClr val="dk1"/>
                </a:solidFill>
                <a:latin typeface="Trebuchet MS"/>
                <a:ea typeface="Trebuchet MS"/>
                <a:cs typeface="Trebuchet MS"/>
                <a:sym typeface="Trebuchet MS"/>
              </a:rPr>
              <a:t>Scope and Uses of this approach:</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This acts as an added approach to creating tracklets as audio might be important in certain situations and can provide vital information to tracklet formation.</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This can be used on all videos with audio to seek to the part where anything related to the given query was present (Semantically similar).</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A very useful example would be a College lecture video. By giving a keyword as the query, we can retrieve the video segments of a huge video where that or anything similar to that is being explained.</a:t>
            </a:r>
            <a:endParaRPr sz="1600">
              <a:solidFill>
                <a:schemeClr val="dk1"/>
              </a:solidFill>
              <a:latin typeface="Trebuchet MS"/>
              <a:ea typeface="Trebuchet MS"/>
              <a:cs typeface="Trebuchet MS"/>
              <a:sym typeface="Trebuchet MS"/>
            </a:endParaRPr>
          </a:p>
          <a:p>
            <a:pPr indent="0" lvl="0" marL="914400" rtl="0" algn="l">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0" lvl="0" marL="914400" rtl="0" algn="just">
              <a:lnSpc>
                <a:spcPct val="9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b="1" sz="17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b="1" sz="17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700">
              <a:solidFill>
                <a:schemeClr val="dk1"/>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32"/>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0" i="0" lang="en-IN" sz="2400" u="none" cap="none" strike="noStrike">
                <a:solidFill>
                  <a:srgbClr val="FF0000"/>
                </a:solidFill>
                <a:latin typeface="Trebuchet MS"/>
                <a:ea typeface="Trebuchet MS"/>
                <a:cs typeface="Trebuchet MS"/>
                <a:sym typeface="Trebuchet MS"/>
              </a:rPr>
              <a:t>Design Approach</a:t>
            </a:r>
            <a:endParaRPr b="0" i="0" sz="1800" u="none" cap="none" strike="noStrike">
              <a:solidFill>
                <a:schemeClr val="dk1"/>
              </a:solidFill>
              <a:latin typeface="Arial"/>
              <a:ea typeface="Arial"/>
              <a:cs typeface="Arial"/>
              <a:sym typeface="Arial"/>
            </a:endParaRPr>
          </a:p>
        </p:txBody>
      </p:sp>
      <p:sp>
        <p:nvSpPr>
          <p:cNvPr id="285" name="Google Shape;285;p32"/>
          <p:cNvSpPr txBox="1"/>
          <p:nvPr/>
        </p:nvSpPr>
        <p:spPr>
          <a:xfrm>
            <a:off x="171450" y="1678150"/>
            <a:ext cx="8801100" cy="44862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None/>
            </a:pPr>
            <a:r>
              <a:rPr lang="en-IN" sz="1600">
                <a:solidFill>
                  <a:schemeClr val="dk1"/>
                </a:solidFill>
                <a:latin typeface="Trebuchet MS"/>
                <a:ea typeface="Trebuchet MS"/>
                <a:cs typeface="Trebuchet MS"/>
                <a:sym typeface="Trebuchet MS"/>
              </a:rPr>
              <a:t>Procedure: </a:t>
            </a:r>
            <a:endParaRPr sz="1600">
              <a:solidFill>
                <a:schemeClr val="dk1"/>
              </a:solidFill>
              <a:latin typeface="Trebuchet MS"/>
              <a:ea typeface="Trebuchet MS"/>
              <a:cs typeface="Trebuchet MS"/>
              <a:sym typeface="Trebuchet MS"/>
            </a:endParaRPr>
          </a:p>
          <a:p>
            <a:pPr indent="0" lvl="0" marL="0" rtl="0" algn="just">
              <a:lnSpc>
                <a:spcPct val="9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For this approach, we process the transcripts generated by YouTube for a particular video and first store all the transcripts with their respective start and end timings</a:t>
            </a:r>
            <a:endParaRPr sz="1600">
              <a:solidFill>
                <a:schemeClr val="dk1"/>
              </a:solidFill>
              <a:latin typeface="Trebuchet MS"/>
              <a:ea typeface="Trebuchet MS"/>
              <a:cs typeface="Trebuchet MS"/>
              <a:sym typeface="Trebuchet MS"/>
            </a:endParaRPr>
          </a:p>
          <a:p>
            <a:pPr indent="0" lvl="0" marL="914400" rtl="0" algn="just">
              <a:lnSpc>
                <a:spcPct val="95000"/>
              </a:lnSpc>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The voice query is taken as input and the most relevant segments of the video are retrieved using a on-the-fly generation of tracks. A cutting threshold of a predefined value is used after which that particular track terminates and the end time is stored. The algorithm continues to find other tracks relevant to the query.</a:t>
            </a:r>
            <a:endParaRPr sz="1600">
              <a:solidFill>
                <a:schemeClr val="dk1"/>
              </a:solidFill>
              <a:latin typeface="Trebuchet MS"/>
              <a:ea typeface="Trebuchet MS"/>
              <a:cs typeface="Trebuchet MS"/>
              <a:sym typeface="Trebuchet MS"/>
            </a:endParaRPr>
          </a:p>
          <a:p>
            <a:pPr indent="0" lvl="0" marL="914400" rtl="0" algn="just">
              <a:lnSpc>
                <a:spcPct val="95000"/>
              </a:lnSpc>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Now that we have the start and end timings of all the relevant tracks, merging of consecutive tracks is done if they are supposed to be continuous, based on predefined threshold.</a:t>
            </a:r>
            <a:endParaRPr sz="1600">
              <a:solidFill>
                <a:schemeClr val="dk1"/>
              </a:solidFill>
              <a:latin typeface="Trebuchet MS"/>
              <a:ea typeface="Trebuchet MS"/>
              <a:cs typeface="Trebuchet MS"/>
              <a:sym typeface="Trebuchet MS"/>
            </a:endParaRPr>
          </a:p>
          <a:p>
            <a:pPr indent="0" lvl="0" marL="914400" rtl="0" algn="just">
              <a:lnSpc>
                <a:spcPct val="9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Finally the retrieved video segments are shown on the original video, so the the user can either choose to continue or could navigate to before or after the specified video segment.</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 name="Shape 74"/>
        <p:cNvGrpSpPr/>
        <p:nvPr/>
      </p:nvGrpSpPr>
      <p:grpSpPr>
        <a:xfrm>
          <a:off x="0" y="0"/>
          <a:ext cx="0" cy="0"/>
          <a:chOff x="0" y="0"/>
          <a:chExt cx="0" cy="0"/>
        </a:xfrm>
      </p:grpSpPr>
      <p:sp>
        <p:nvSpPr>
          <p:cNvPr id="75" name="Google Shape;75;p15"/>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83625" y="1818600"/>
            <a:ext cx="8776800" cy="7581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SzPts val="1600"/>
              <a:buAutoNum type="arabicPeriod"/>
            </a:pPr>
            <a:r>
              <a:rPr b="1" lang="en-IN" sz="1600">
                <a:solidFill>
                  <a:schemeClr val="dk1"/>
                </a:solidFill>
                <a:latin typeface="Trebuchet MS"/>
                <a:ea typeface="Trebuchet MS"/>
                <a:cs typeface="Trebuchet MS"/>
                <a:sym typeface="Trebuchet MS"/>
              </a:rPr>
              <a:t>V</a:t>
            </a:r>
            <a:r>
              <a:rPr b="1" lang="en-IN" sz="1600">
                <a:solidFill>
                  <a:schemeClr val="dk1"/>
                </a:solidFill>
                <a:latin typeface="Trebuchet MS"/>
                <a:ea typeface="Trebuchet MS"/>
                <a:cs typeface="Trebuchet MS"/>
                <a:sym typeface="Trebuchet MS"/>
              </a:rPr>
              <a:t>oice based natural language query</a:t>
            </a:r>
            <a:endParaRPr b="1" sz="1600">
              <a:solidFill>
                <a:schemeClr val="dk1"/>
              </a:solidFill>
              <a:latin typeface="Trebuchet MS"/>
              <a:ea typeface="Trebuchet MS"/>
              <a:cs typeface="Trebuchet MS"/>
              <a:sym typeface="Trebuchet MS"/>
            </a:endParaRPr>
          </a:p>
          <a:p>
            <a:pPr indent="-330200" lvl="0" marL="457200" rtl="0" algn="just">
              <a:spcBef>
                <a:spcPts val="0"/>
              </a:spcBef>
              <a:spcAft>
                <a:spcPts val="0"/>
              </a:spcAft>
              <a:buClr>
                <a:schemeClr val="dk1"/>
              </a:buClr>
              <a:buSzPts val="1600"/>
              <a:buFont typeface="Trebuchet MS"/>
              <a:buAutoNum type="arabicPeriod"/>
            </a:pPr>
            <a:r>
              <a:rPr b="1" lang="en-IN" sz="1600">
                <a:solidFill>
                  <a:schemeClr val="dk1"/>
                </a:solidFill>
                <a:latin typeface="Trebuchet MS"/>
                <a:ea typeface="Trebuchet MS"/>
                <a:cs typeface="Trebuchet MS"/>
                <a:sym typeface="Trebuchet MS"/>
              </a:rPr>
              <a:t>Search and extracted video segment playing</a:t>
            </a:r>
            <a:endParaRPr b="1" sz="1600">
              <a:solidFill>
                <a:schemeClr val="dk1"/>
              </a:solidFill>
              <a:latin typeface="Trebuchet MS"/>
              <a:ea typeface="Trebuchet MS"/>
              <a:cs typeface="Trebuchet MS"/>
              <a:sym typeface="Trebuchet MS"/>
            </a:endParaRPr>
          </a:p>
          <a:p>
            <a:pPr indent="0" lvl="0" marL="0" rtl="0" algn="just">
              <a:spcBef>
                <a:spcPts val="0"/>
              </a:spcBef>
              <a:spcAft>
                <a:spcPts val="0"/>
              </a:spcAft>
              <a:buNone/>
            </a:pPr>
            <a:r>
              <a:t/>
            </a:r>
            <a:endParaRPr b="1" sz="1600">
              <a:solidFill>
                <a:schemeClr val="dk1"/>
              </a:solidFill>
              <a:latin typeface="Trebuchet MS"/>
              <a:ea typeface="Trebuchet MS"/>
              <a:cs typeface="Trebuchet MS"/>
              <a:sym typeface="Trebuchet MS"/>
            </a:endParaRPr>
          </a:p>
        </p:txBody>
      </p:sp>
      <p:sp>
        <p:nvSpPr>
          <p:cNvPr id="77" name="Google Shape;77;p15"/>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400"/>
              <a:buFont typeface="Arial"/>
              <a:buNone/>
            </a:pPr>
            <a:r>
              <a:rPr b="0" i="0" lang="en-IN" sz="2400" u="none" cap="none" strike="noStrike">
                <a:solidFill>
                  <a:srgbClr val="FF0000"/>
                </a:solidFill>
                <a:latin typeface="Trebuchet MS"/>
                <a:ea typeface="Trebuchet MS"/>
                <a:cs typeface="Trebuchet MS"/>
                <a:sym typeface="Trebuchet MS"/>
              </a:rPr>
              <a:t>Project </a:t>
            </a:r>
            <a:r>
              <a:rPr lang="en-IN" sz="2400">
                <a:solidFill>
                  <a:srgbClr val="FF0000"/>
                </a:solidFill>
                <a:latin typeface="Trebuchet MS"/>
                <a:ea typeface="Trebuchet MS"/>
                <a:cs typeface="Trebuchet MS"/>
                <a:sym typeface="Trebuchet MS"/>
              </a:rPr>
              <a:t>Abstract and Scope</a:t>
            </a:r>
            <a:r>
              <a:rPr b="0" i="0" lang="en-IN" sz="2400" u="none" cap="none" strike="noStrike">
                <a:solidFill>
                  <a:srgbClr val="FF0000"/>
                </a:solidFill>
                <a:latin typeface="Trebuchet MS"/>
                <a:ea typeface="Trebuchet MS"/>
                <a:cs typeface="Trebuchet MS"/>
                <a:sym typeface="Trebuchet MS"/>
              </a:rPr>
              <a:t> </a:t>
            </a:r>
            <a:endParaRPr b="0" i="0" sz="1800" u="none" cap="none" strike="noStrike">
              <a:solidFill>
                <a:srgbClr val="000000"/>
              </a:solidFill>
              <a:latin typeface="Arial"/>
              <a:ea typeface="Arial"/>
              <a:cs typeface="Arial"/>
              <a:sym typeface="Arial"/>
            </a:endParaRPr>
          </a:p>
        </p:txBody>
      </p:sp>
      <p:sp>
        <p:nvSpPr>
          <p:cNvPr id="78" name="Google Shape;78;p15"/>
          <p:cNvSpPr/>
          <p:nvPr/>
        </p:nvSpPr>
        <p:spPr>
          <a:xfrm>
            <a:off x="3659286" y="2854482"/>
            <a:ext cx="1825500" cy="525300"/>
          </a:xfrm>
          <a:prstGeom prst="rect">
            <a:avLst/>
          </a:prstGeom>
          <a:solidFill>
            <a:srgbClr val="85200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Trebuchet MS"/>
                <a:ea typeface="Trebuchet MS"/>
                <a:cs typeface="Trebuchet MS"/>
                <a:sym typeface="Trebuchet MS"/>
              </a:rPr>
              <a:t>USES</a:t>
            </a:r>
            <a:endParaRPr b="1" sz="1600">
              <a:solidFill>
                <a:srgbClr val="FFFFFF"/>
              </a:solidFill>
              <a:latin typeface="Trebuchet MS"/>
              <a:ea typeface="Trebuchet MS"/>
              <a:cs typeface="Trebuchet MS"/>
              <a:sym typeface="Trebuchet MS"/>
            </a:endParaRPr>
          </a:p>
        </p:txBody>
      </p:sp>
      <p:sp>
        <p:nvSpPr>
          <p:cNvPr id="79" name="Google Shape;79;p15"/>
          <p:cNvSpPr/>
          <p:nvPr/>
        </p:nvSpPr>
        <p:spPr>
          <a:xfrm>
            <a:off x="1652938" y="3846179"/>
            <a:ext cx="1825500" cy="5253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Trebuchet MS"/>
                <a:ea typeface="Trebuchet MS"/>
                <a:cs typeface="Trebuchet MS"/>
                <a:sym typeface="Trebuchet MS"/>
              </a:rPr>
              <a:t>Visual Features Based</a:t>
            </a:r>
            <a:endParaRPr b="1" sz="1600">
              <a:solidFill>
                <a:srgbClr val="FFFFFF"/>
              </a:solidFill>
              <a:latin typeface="Trebuchet MS"/>
              <a:ea typeface="Trebuchet MS"/>
              <a:cs typeface="Trebuchet MS"/>
              <a:sym typeface="Trebuchet MS"/>
            </a:endParaRPr>
          </a:p>
        </p:txBody>
      </p:sp>
      <p:sp>
        <p:nvSpPr>
          <p:cNvPr id="80" name="Google Shape;80;p15"/>
          <p:cNvSpPr/>
          <p:nvPr/>
        </p:nvSpPr>
        <p:spPr>
          <a:xfrm>
            <a:off x="6192872" y="3846179"/>
            <a:ext cx="1825500" cy="5253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Trebuchet MS"/>
                <a:ea typeface="Trebuchet MS"/>
                <a:cs typeface="Trebuchet MS"/>
                <a:sym typeface="Trebuchet MS"/>
              </a:rPr>
              <a:t>Audio Based</a:t>
            </a:r>
            <a:endParaRPr b="1" sz="1600">
              <a:solidFill>
                <a:srgbClr val="FFFFFF"/>
              </a:solidFill>
              <a:latin typeface="Trebuchet MS"/>
              <a:ea typeface="Trebuchet MS"/>
              <a:cs typeface="Trebuchet MS"/>
              <a:sym typeface="Trebuchet MS"/>
            </a:endParaRPr>
          </a:p>
        </p:txBody>
      </p:sp>
      <p:sp>
        <p:nvSpPr>
          <p:cNvPr id="81" name="Google Shape;81;p15"/>
          <p:cNvSpPr/>
          <p:nvPr/>
        </p:nvSpPr>
        <p:spPr>
          <a:xfrm>
            <a:off x="5484775" y="4737925"/>
            <a:ext cx="1421400" cy="1504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Derivation of Naive Bayes</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(College lecture videos)</a:t>
            </a:r>
            <a:endParaRPr b="1">
              <a:solidFill>
                <a:srgbClr val="FFFFFF"/>
              </a:solidFill>
              <a:latin typeface="Trebuchet MS"/>
              <a:ea typeface="Trebuchet MS"/>
              <a:cs typeface="Trebuchet MS"/>
              <a:sym typeface="Trebuchet MS"/>
            </a:endParaRPr>
          </a:p>
        </p:txBody>
      </p:sp>
      <p:sp>
        <p:nvSpPr>
          <p:cNvPr id="82" name="Google Shape;82;p15"/>
          <p:cNvSpPr/>
          <p:nvPr/>
        </p:nvSpPr>
        <p:spPr>
          <a:xfrm>
            <a:off x="7244425" y="4737925"/>
            <a:ext cx="1421400" cy="1504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May the force be with you</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 Dialogue in a TV show episode or a movie)</a:t>
            </a:r>
            <a:endParaRPr b="1">
              <a:solidFill>
                <a:srgbClr val="FFFFFF"/>
              </a:solidFill>
              <a:latin typeface="Trebuchet MS"/>
              <a:ea typeface="Trebuchet MS"/>
              <a:cs typeface="Trebuchet MS"/>
              <a:sym typeface="Trebuchet MS"/>
            </a:endParaRPr>
          </a:p>
        </p:txBody>
      </p:sp>
      <p:sp>
        <p:nvSpPr>
          <p:cNvPr id="83" name="Google Shape;83;p15"/>
          <p:cNvSpPr/>
          <p:nvPr/>
        </p:nvSpPr>
        <p:spPr>
          <a:xfrm>
            <a:off x="183625" y="4761625"/>
            <a:ext cx="1469400" cy="1456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A red car in front of a white building. </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(Security footage database)</a:t>
            </a:r>
            <a:endParaRPr b="1">
              <a:solidFill>
                <a:srgbClr val="FFFFFF"/>
              </a:solidFill>
              <a:latin typeface="Trebuchet MS"/>
              <a:ea typeface="Trebuchet MS"/>
              <a:cs typeface="Trebuchet MS"/>
              <a:sym typeface="Trebuchet MS"/>
            </a:endParaRPr>
          </a:p>
        </p:txBody>
      </p:sp>
      <p:sp>
        <p:nvSpPr>
          <p:cNvPr id="84" name="Google Shape;84;p15"/>
          <p:cNvSpPr/>
          <p:nvPr/>
        </p:nvSpPr>
        <p:spPr>
          <a:xfrm>
            <a:off x="1831000" y="4761725"/>
            <a:ext cx="1469400" cy="1504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Man in a blue jacket next to a woman. </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(Can be used in journalism for identification)</a:t>
            </a:r>
            <a:endParaRPr b="1" sz="1800">
              <a:solidFill>
                <a:srgbClr val="FFFFFF"/>
              </a:solidFill>
              <a:latin typeface="Trebuchet MS"/>
              <a:ea typeface="Trebuchet MS"/>
              <a:cs typeface="Trebuchet MS"/>
              <a:sym typeface="Trebuchet MS"/>
            </a:endParaRPr>
          </a:p>
        </p:txBody>
      </p:sp>
      <p:cxnSp>
        <p:nvCxnSpPr>
          <p:cNvPr id="85" name="Google Shape;85;p15"/>
          <p:cNvCxnSpPr>
            <a:stCxn id="78" idx="2"/>
            <a:endCxn id="80" idx="0"/>
          </p:cNvCxnSpPr>
          <p:nvPr/>
        </p:nvCxnSpPr>
        <p:spPr>
          <a:xfrm flipH="1" rot="-5400000">
            <a:off x="5605536" y="2346282"/>
            <a:ext cx="466500" cy="2533500"/>
          </a:xfrm>
          <a:prstGeom prst="bentConnector3">
            <a:avLst>
              <a:gd fmla="val 49989" name="adj1"/>
            </a:avLst>
          </a:prstGeom>
          <a:noFill/>
          <a:ln cap="flat" cmpd="sng" w="9525">
            <a:solidFill>
              <a:srgbClr val="C2C2C2"/>
            </a:solidFill>
            <a:prstDash val="solid"/>
            <a:round/>
            <a:headEnd len="sm" w="sm" type="none"/>
            <a:tailEnd len="sm" w="sm" type="none"/>
          </a:ln>
        </p:spPr>
      </p:cxnSp>
      <p:cxnSp>
        <p:nvCxnSpPr>
          <p:cNvPr id="86" name="Google Shape;86;p15"/>
          <p:cNvCxnSpPr>
            <a:stCxn id="79" idx="0"/>
            <a:endCxn id="78" idx="2"/>
          </p:cNvCxnSpPr>
          <p:nvPr/>
        </p:nvCxnSpPr>
        <p:spPr>
          <a:xfrm rot="-5400000">
            <a:off x="3335638" y="2609729"/>
            <a:ext cx="466500" cy="2006400"/>
          </a:xfrm>
          <a:prstGeom prst="bentConnector3">
            <a:avLst>
              <a:gd fmla="val 49989" name="adj1"/>
            </a:avLst>
          </a:prstGeom>
          <a:noFill/>
          <a:ln cap="flat" cmpd="sng" w="9525">
            <a:solidFill>
              <a:srgbClr val="C2C2C2"/>
            </a:solidFill>
            <a:prstDash val="solid"/>
            <a:round/>
            <a:headEnd len="sm" w="sm" type="none"/>
            <a:tailEnd len="sm" w="sm" type="none"/>
          </a:ln>
        </p:spPr>
      </p:cxnSp>
      <p:cxnSp>
        <p:nvCxnSpPr>
          <p:cNvPr id="87" name="Google Shape;87;p15"/>
          <p:cNvCxnSpPr>
            <a:stCxn id="79" idx="2"/>
            <a:endCxn id="83" idx="0"/>
          </p:cNvCxnSpPr>
          <p:nvPr/>
        </p:nvCxnSpPr>
        <p:spPr>
          <a:xfrm rot="5400000">
            <a:off x="1547038" y="3742829"/>
            <a:ext cx="390000" cy="1647300"/>
          </a:xfrm>
          <a:prstGeom prst="bentConnector3">
            <a:avLst>
              <a:gd fmla="val 45345" name="adj1"/>
            </a:avLst>
          </a:prstGeom>
          <a:noFill/>
          <a:ln cap="flat" cmpd="sng" w="9525">
            <a:solidFill>
              <a:srgbClr val="C2C2C2"/>
            </a:solidFill>
            <a:prstDash val="solid"/>
            <a:round/>
            <a:headEnd len="sm" w="sm" type="none"/>
            <a:tailEnd len="sm" w="sm" type="none"/>
          </a:ln>
        </p:spPr>
      </p:cxnSp>
      <p:cxnSp>
        <p:nvCxnSpPr>
          <p:cNvPr id="88" name="Google Shape;88;p15"/>
          <p:cNvCxnSpPr>
            <a:stCxn id="84" idx="0"/>
            <a:endCxn id="79" idx="2"/>
          </p:cNvCxnSpPr>
          <p:nvPr/>
        </p:nvCxnSpPr>
        <p:spPr>
          <a:xfrm rot="-5400000">
            <a:off x="2370850" y="4566275"/>
            <a:ext cx="390300" cy="600"/>
          </a:xfrm>
          <a:prstGeom prst="bentConnector3">
            <a:avLst>
              <a:gd fmla="val 49993" name="adj1"/>
            </a:avLst>
          </a:prstGeom>
          <a:noFill/>
          <a:ln cap="flat" cmpd="sng" w="9525">
            <a:solidFill>
              <a:srgbClr val="C2C2C2"/>
            </a:solidFill>
            <a:prstDash val="solid"/>
            <a:round/>
            <a:headEnd len="sm" w="sm" type="none"/>
            <a:tailEnd len="sm" w="sm" type="none"/>
          </a:ln>
        </p:spPr>
      </p:cxnSp>
      <p:cxnSp>
        <p:nvCxnSpPr>
          <p:cNvPr id="89" name="Google Shape;89;p15"/>
          <p:cNvCxnSpPr>
            <a:stCxn id="80" idx="2"/>
            <a:endCxn id="81" idx="0"/>
          </p:cNvCxnSpPr>
          <p:nvPr/>
        </p:nvCxnSpPr>
        <p:spPr>
          <a:xfrm rot="5400000">
            <a:off x="6467372" y="4099529"/>
            <a:ext cx="366300" cy="910200"/>
          </a:xfrm>
          <a:prstGeom prst="bentConnector3">
            <a:avLst>
              <a:gd fmla="val 50020" name="adj1"/>
            </a:avLst>
          </a:prstGeom>
          <a:noFill/>
          <a:ln cap="flat" cmpd="sng" w="9525">
            <a:solidFill>
              <a:srgbClr val="C2C2C2"/>
            </a:solidFill>
            <a:prstDash val="solid"/>
            <a:round/>
            <a:headEnd len="sm" w="sm" type="none"/>
            <a:tailEnd len="sm" w="sm" type="none"/>
          </a:ln>
        </p:spPr>
      </p:cxnSp>
      <p:cxnSp>
        <p:nvCxnSpPr>
          <p:cNvPr id="90" name="Google Shape;90;p15"/>
          <p:cNvCxnSpPr>
            <a:stCxn id="82" idx="0"/>
            <a:endCxn id="80" idx="2"/>
          </p:cNvCxnSpPr>
          <p:nvPr/>
        </p:nvCxnSpPr>
        <p:spPr>
          <a:xfrm flipH="1" rot="5400000">
            <a:off x="7347175" y="4129975"/>
            <a:ext cx="366300" cy="849600"/>
          </a:xfrm>
          <a:prstGeom prst="bentConnector3">
            <a:avLst>
              <a:gd fmla="val 50020" name="adj1"/>
            </a:avLst>
          </a:prstGeom>
          <a:noFill/>
          <a:ln cap="flat" cmpd="sng" w="9525">
            <a:solidFill>
              <a:srgbClr val="C2C2C2"/>
            </a:solidFill>
            <a:prstDash val="solid"/>
            <a:round/>
            <a:headEnd len="sm" w="sm" type="none"/>
            <a:tailEnd len="sm" w="sm" type="none"/>
          </a:ln>
        </p:spPr>
      </p:cxnSp>
      <p:sp>
        <p:nvSpPr>
          <p:cNvPr id="91" name="Google Shape;91;p15"/>
          <p:cNvSpPr/>
          <p:nvPr/>
        </p:nvSpPr>
        <p:spPr>
          <a:xfrm>
            <a:off x="3478363" y="4761725"/>
            <a:ext cx="1469400" cy="1504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Ball in goal post. </a:t>
            </a:r>
            <a:endParaRPr b="1">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(Sports events video databases)</a:t>
            </a:r>
            <a:endParaRPr b="1">
              <a:solidFill>
                <a:srgbClr val="FFFFFF"/>
              </a:solidFill>
              <a:latin typeface="Trebuchet MS"/>
              <a:ea typeface="Trebuchet MS"/>
              <a:cs typeface="Trebuchet MS"/>
              <a:sym typeface="Trebuchet MS"/>
            </a:endParaRPr>
          </a:p>
        </p:txBody>
      </p:sp>
      <p:cxnSp>
        <p:nvCxnSpPr>
          <p:cNvPr id="92" name="Google Shape;92;p15"/>
          <p:cNvCxnSpPr>
            <a:stCxn id="79" idx="2"/>
            <a:endCxn id="91" idx="0"/>
          </p:cNvCxnSpPr>
          <p:nvPr/>
        </p:nvCxnSpPr>
        <p:spPr>
          <a:xfrm flipH="1" rot="-5400000">
            <a:off x="3194188" y="3742979"/>
            <a:ext cx="390300" cy="1647300"/>
          </a:xfrm>
          <a:prstGeom prst="bentConnector3">
            <a:avLst>
              <a:gd fmla="val 42274"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33"/>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Benefits and Drawbacks</a:t>
            </a:r>
            <a:endParaRPr b="0" i="0" sz="1800" u="none" cap="none" strike="noStrike">
              <a:solidFill>
                <a:schemeClr val="dk1"/>
              </a:solidFill>
              <a:latin typeface="Arial"/>
              <a:ea typeface="Arial"/>
              <a:cs typeface="Arial"/>
              <a:sym typeface="Arial"/>
            </a:endParaRPr>
          </a:p>
        </p:txBody>
      </p:sp>
      <p:sp>
        <p:nvSpPr>
          <p:cNvPr id="292" name="Google Shape;292;p33"/>
          <p:cNvSpPr txBox="1"/>
          <p:nvPr/>
        </p:nvSpPr>
        <p:spPr>
          <a:xfrm>
            <a:off x="167275" y="1616525"/>
            <a:ext cx="8888100" cy="50502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600"/>
              </a:spcBef>
              <a:spcAft>
                <a:spcPts val="0"/>
              </a:spcAft>
              <a:buNone/>
            </a:pPr>
            <a:r>
              <a:rPr b="1" lang="en-IN" sz="2000">
                <a:solidFill>
                  <a:schemeClr val="dk1"/>
                </a:solidFill>
                <a:latin typeface="Trebuchet MS"/>
                <a:ea typeface="Trebuchet MS"/>
                <a:cs typeface="Trebuchet MS"/>
                <a:sym typeface="Trebuchet MS"/>
              </a:rPr>
              <a:t>Benefits of the approaches used:</a:t>
            </a:r>
            <a:endParaRPr b="1" sz="20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rPr lang="en-IN" sz="1600">
                <a:solidFill>
                  <a:schemeClr val="dk1"/>
                </a:solidFill>
                <a:latin typeface="Trebuchet MS"/>
                <a:ea typeface="Trebuchet MS"/>
                <a:cs typeface="Trebuchet MS"/>
                <a:sym typeface="Trebuchet MS"/>
              </a:rPr>
              <a:t>Video Approach:</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60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Most of the </a:t>
            </a:r>
            <a:r>
              <a:rPr lang="en-IN" sz="1600">
                <a:solidFill>
                  <a:schemeClr val="dk1"/>
                </a:solidFill>
                <a:latin typeface="Trebuchet MS"/>
                <a:ea typeface="Trebuchet MS"/>
                <a:cs typeface="Trebuchet MS"/>
                <a:sym typeface="Trebuchet MS"/>
              </a:rPr>
              <a:t>video data models </a:t>
            </a:r>
            <a:r>
              <a:rPr lang="en-IN" sz="1600">
                <a:solidFill>
                  <a:schemeClr val="dk1"/>
                </a:solidFill>
                <a:latin typeface="Trebuchet MS"/>
                <a:ea typeface="Trebuchet MS"/>
                <a:cs typeface="Trebuchet MS"/>
                <a:sym typeface="Trebuchet MS"/>
              </a:rPr>
              <a:t>built so far </a:t>
            </a:r>
            <a:r>
              <a:rPr lang="en-IN" sz="1600">
                <a:solidFill>
                  <a:schemeClr val="dk1"/>
                </a:solidFill>
                <a:latin typeface="Trebuchet MS"/>
                <a:ea typeface="Trebuchet MS"/>
                <a:cs typeface="Trebuchet MS"/>
                <a:sym typeface="Trebuchet MS"/>
              </a:rPr>
              <a:t>are usually </a:t>
            </a:r>
            <a:r>
              <a:rPr b="1" lang="en-IN" sz="1600">
                <a:solidFill>
                  <a:schemeClr val="dk1"/>
                </a:solidFill>
                <a:latin typeface="Trebuchet MS"/>
                <a:ea typeface="Trebuchet MS"/>
                <a:cs typeface="Trebuchet MS"/>
                <a:sym typeface="Trebuchet MS"/>
              </a:rPr>
              <a:t>content and rule based</a:t>
            </a:r>
            <a:r>
              <a:rPr lang="en-IN" sz="1600">
                <a:solidFill>
                  <a:schemeClr val="dk1"/>
                </a:solidFill>
                <a:latin typeface="Trebuchet MS"/>
                <a:ea typeface="Trebuchet MS"/>
                <a:cs typeface="Trebuchet MS"/>
                <a:sym typeface="Trebuchet MS"/>
              </a:rPr>
              <a:t>, wherein objects are detected using bounding rectangles and are primarily used for querying event based and spatial relations. These are usually application specific and domain dependent</a:t>
            </a:r>
            <a:r>
              <a:rPr lang="en-IN" sz="1600">
                <a:solidFill>
                  <a:schemeClr val="dk1"/>
                </a:solidFill>
                <a:latin typeface="Trebuchet MS"/>
                <a:ea typeface="Trebuchet MS"/>
                <a:cs typeface="Trebuchet MS"/>
                <a:sym typeface="Trebuchet MS"/>
              </a:rPr>
              <a:t>, and which require certain level of annotation</a:t>
            </a:r>
            <a:r>
              <a:rPr lang="en-IN" sz="1600">
                <a:solidFill>
                  <a:schemeClr val="dk1"/>
                </a:solidFill>
                <a:latin typeface="Trebuchet MS"/>
                <a:ea typeface="Trebuchet MS"/>
                <a:cs typeface="Trebuchet MS"/>
                <a:sym typeface="Trebuchet MS"/>
              </a:rPr>
              <a:t>.</a:t>
            </a:r>
            <a:endParaRPr sz="1600">
              <a:solidFill>
                <a:schemeClr val="dk1"/>
              </a:solidFill>
              <a:latin typeface="Trebuchet MS"/>
              <a:ea typeface="Trebuchet MS"/>
              <a:cs typeface="Trebuchet MS"/>
              <a:sym typeface="Trebuchet MS"/>
            </a:endParaRPr>
          </a:p>
          <a:p>
            <a:pPr indent="0" lvl="0" marL="45720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60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The model prescribed by us does not need annotation of the video database. Instead image captioning tools are employed to extract information about the objects and events through deep neural networks. This information is used for querying which makes our model </a:t>
            </a:r>
            <a:r>
              <a:rPr b="1" lang="en-IN" sz="1600">
                <a:solidFill>
                  <a:schemeClr val="dk1"/>
                </a:solidFill>
                <a:latin typeface="Trebuchet MS"/>
                <a:ea typeface="Trebuchet MS"/>
                <a:cs typeface="Trebuchet MS"/>
                <a:sym typeface="Trebuchet MS"/>
              </a:rPr>
              <a:t>domain-independent </a:t>
            </a:r>
            <a:r>
              <a:rPr lang="en-IN" sz="1600">
                <a:solidFill>
                  <a:schemeClr val="dk1"/>
                </a:solidFill>
                <a:latin typeface="Trebuchet MS"/>
                <a:ea typeface="Trebuchet MS"/>
                <a:cs typeface="Trebuchet MS"/>
                <a:sym typeface="Trebuchet MS"/>
              </a:rPr>
              <a:t>and serves general purpose.</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rPr lang="en-IN" sz="1600">
                <a:solidFill>
                  <a:schemeClr val="dk1"/>
                </a:solidFill>
                <a:latin typeface="Trebuchet MS"/>
                <a:ea typeface="Trebuchet MS"/>
                <a:cs typeface="Trebuchet MS"/>
                <a:sym typeface="Trebuchet MS"/>
              </a:rPr>
              <a:t>Audio Approach:</a:t>
            </a:r>
            <a:endParaRPr sz="1600">
              <a:solidFill>
                <a:schemeClr val="dk1"/>
              </a:solidFill>
              <a:latin typeface="Trebuchet MS"/>
              <a:ea typeface="Trebuchet MS"/>
              <a:cs typeface="Trebuchet MS"/>
              <a:sym typeface="Trebuchet MS"/>
            </a:endParaRPr>
          </a:p>
          <a:p>
            <a:pPr indent="-330200" lvl="0" marL="457200" rtl="0" algn="l">
              <a:spcBef>
                <a:spcPts val="60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This can be used on all videos with audio to seek to the part where anything related to the given query was present (Semantically similar). Eg: College lecture video.</a:t>
            </a:r>
            <a:endParaRPr sz="1600">
              <a:solidFill>
                <a:schemeClr val="dk1"/>
              </a:solidFill>
              <a:latin typeface="Trebuchet MS"/>
              <a:ea typeface="Trebuchet MS"/>
              <a:cs typeface="Trebuchet MS"/>
              <a:sym typeface="Trebuchet MS"/>
            </a:endParaRPr>
          </a:p>
          <a:p>
            <a:pPr indent="0" lvl="0" marL="457200" rtl="0" algn="just">
              <a:lnSpc>
                <a:spcPct val="9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b="1" sz="18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b="1" sz="18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b="1" sz="1800">
              <a:solidFill>
                <a:schemeClr val="dk1"/>
              </a:solidFill>
              <a:latin typeface="Trebuchet MS"/>
              <a:ea typeface="Trebuchet MS"/>
              <a:cs typeface="Trebuchet MS"/>
              <a:sym typeface="Trebuchet MS"/>
            </a:endParaRPr>
          </a:p>
          <a:p>
            <a:pPr indent="0" lvl="0" marL="0" rtl="0" algn="just">
              <a:lnSpc>
                <a:spcPct val="95000"/>
              </a:lnSpc>
              <a:spcBef>
                <a:spcPts val="0"/>
              </a:spcBef>
              <a:spcAft>
                <a:spcPts val="0"/>
              </a:spcAft>
              <a:buNone/>
            </a:pPr>
            <a:r>
              <a:t/>
            </a:r>
            <a:endParaRPr b="1" sz="1800">
              <a:solidFill>
                <a:schemeClr val="dk1"/>
              </a:solidFill>
              <a:latin typeface="Trebuchet MS"/>
              <a:ea typeface="Trebuchet MS"/>
              <a:cs typeface="Trebuchet MS"/>
              <a:sym typeface="Trebuchet MS"/>
            </a:endParaRPr>
          </a:p>
          <a:p>
            <a:pPr indent="0" lvl="0" marL="0" rtl="0" algn="just">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297" name="Shape 297"/>
        <p:cNvGrpSpPr/>
        <p:nvPr/>
      </p:nvGrpSpPr>
      <p:grpSpPr>
        <a:xfrm>
          <a:off x="0" y="0"/>
          <a:ext cx="0" cy="0"/>
          <a:chOff x="0" y="0"/>
          <a:chExt cx="0" cy="0"/>
        </a:xfrm>
      </p:grpSpPr>
      <p:sp>
        <p:nvSpPr>
          <p:cNvPr id="298" name="Google Shape;298;p34"/>
          <p:cNvSpPr/>
          <p:nvPr/>
        </p:nvSpPr>
        <p:spPr>
          <a:xfrm>
            <a:off x="1523880" y="1581120"/>
            <a:ext cx="7620120" cy="3672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1371600" y="1143000"/>
            <a:ext cx="7772400" cy="45612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Clr>
                <a:schemeClr val="dk1"/>
              </a:buClr>
              <a:buFont typeface="Arial"/>
              <a:buNone/>
            </a:pPr>
            <a:r>
              <a:rPr lang="en-IN" sz="2400">
                <a:solidFill>
                  <a:srgbClr val="FF0000"/>
                </a:solidFill>
                <a:latin typeface="Trebuchet MS"/>
                <a:ea typeface="Trebuchet MS"/>
                <a:cs typeface="Trebuchet MS"/>
                <a:sym typeface="Trebuchet MS"/>
              </a:rPr>
              <a:t>Benefits and Drawbacks</a:t>
            </a:r>
            <a:endParaRPr b="0" sz="1800" strike="noStrike">
              <a:solidFill>
                <a:srgbClr val="000000"/>
              </a:solidFill>
              <a:latin typeface="Arial"/>
              <a:ea typeface="Arial"/>
              <a:cs typeface="Arial"/>
              <a:sym typeface="Arial"/>
            </a:endParaRPr>
          </a:p>
        </p:txBody>
      </p:sp>
      <p:sp>
        <p:nvSpPr>
          <p:cNvPr id="300" name="Google Shape;300;p34"/>
          <p:cNvSpPr txBox="1"/>
          <p:nvPr/>
        </p:nvSpPr>
        <p:spPr>
          <a:xfrm>
            <a:off x="285750" y="1814525"/>
            <a:ext cx="8572500" cy="43719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600"/>
              </a:spcBef>
              <a:spcAft>
                <a:spcPts val="0"/>
              </a:spcAft>
              <a:buClr>
                <a:schemeClr val="dk1"/>
              </a:buClr>
              <a:buSzPts val="1100"/>
              <a:buFont typeface="Arial"/>
              <a:buNone/>
            </a:pPr>
            <a:r>
              <a:rPr b="1" lang="en-IN" sz="2000">
                <a:solidFill>
                  <a:schemeClr val="dk1"/>
                </a:solidFill>
                <a:latin typeface="Trebuchet MS"/>
                <a:ea typeface="Trebuchet MS"/>
                <a:cs typeface="Trebuchet MS"/>
                <a:sym typeface="Trebuchet MS"/>
              </a:rPr>
              <a:t>Drawbacks</a:t>
            </a:r>
            <a:r>
              <a:rPr lang="en-IN" sz="2000">
                <a:solidFill>
                  <a:schemeClr val="dk1"/>
                </a:solidFill>
                <a:latin typeface="Trebuchet MS"/>
                <a:ea typeface="Trebuchet MS"/>
                <a:cs typeface="Trebuchet MS"/>
                <a:sym typeface="Trebuchet MS"/>
              </a:rPr>
              <a:t>:</a:t>
            </a:r>
            <a:endParaRPr sz="20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Clr>
                <a:schemeClr val="dk1"/>
              </a:buClr>
              <a:buSzPts val="1100"/>
              <a:buFont typeface="Arial"/>
              <a:buNone/>
            </a:pPr>
            <a:r>
              <a:rPr lang="en-IN" sz="1800">
                <a:solidFill>
                  <a:schemeClr val="dk1"/>
                </a:solidFill>
                <a:latin typeface="Trebuchet MS"/>
                <a:ea typeface="Trebuchet MS"/>
                <a:cs typeface="Trebuchet MS"/>
                <a:sym typeface="Trebuchet MS"/>
              </a:rPr>
              <a:t>1. </a:t>
            </a:r>
            <a:r>
              <a:rPr lang="en-IN" sz="1800" u="sng">
                <a:solidFill>
                  <a:schemeClr val="dk1"/>
                </a:solidFill>
                <a:latin typeface="Trebuchet MS"/>
                <a:ea typeface="Trebuchet MS"/>
                <a:cs typeface="Trebuchet MS"/>
                <a:sym typeface="Trebuchet MS"/>
              </a:rPr>
              <a:t>Neuraltalk2</a:t>
            </a:r>
            <a:endParaRPr sz="18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There is lesser localization as the whole track is formed on the basis of a caption. The spatial relations between the objects in the frames are not given importance.</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Clr>
                <a:schemeClr val="dk1"/>
              </a:buClr>
              <a:buSzPts val="1100"/>
              <a:buFont typeface="Arial"/>
              <a:buNone/>
            </a:pPr>
            <a:r>
              <a:rPr lang="en-IN" sz="1800">
                <a:solidFill>
                  <a:schemeClr val="dk1"/>
                </a:solidFill>
                <a:latin typeface="Trebuchet MS"/>
                <a:ea typeface="Trebuchet MS"/>
                <a:cs typeface="Trebuchet MS"/>
                <a:sym typeface="Trebuchet MS"/>
              </a:rPr>
              <a:t>2. </a:t>
            </a:r>
            <a:r>
              <a:rPr lang="en-IN" sz="1800" u="sng">
                <a:solidFill>
                  <a:schemeClr val="dk1"/>
                </a:solidFill>
                <a:latin typeface="Trebuchet MS"/>
                <a:ea typeface="Trebuchet MS"/>
                <a:cs typeface="Trebuchet MS"/>
                <a:sym typeface="Trebuchet MS"/>
              </a:rPr>
              <a:t>Densecap</a:t>
            </a:r>
            <a:endParaRPr sz="18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Tracklets formed can be extremely small.</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Clr>
                <a:schemeClr val="dk1"/>
              </a:buClr>
              <a:buSzPts val="1100"/>
              <a:buFont typeface="Arial"/>
              <a:buNone/>
            </a:pPr>
            <a:r>
              <a:rPr lang="en-IN" sz="1800">
                <a:solidFill>
                  <a:schemeClr val="dk1"/>
                </a:solidFill>
                <a:latin typeface="Trebuchet MS"/>
                <a:ea typeface="Trebuchet MS"/>
                <a:cs typeface="Trebuchet MS"/>
                <a:sym typeface="Trebuchet MS"/>
              </a:rPr>
              <a:t>3.</a:t>
            </a:r>
            <a:r>
              <a:rPr lang="en-IN" sz="1600">
                <a:solidFill>
                  <a:schemeClr val="dk1"/>
                </a:solidFill>
                <a:latin typeface="Trebuchet MS"/>
                <a:ea typeface="Trebuchet MS"/>
                <a:cs typeface="Trebuchet MS"/>
                <a:sym typeface="Trebuchet MS"/>
              </a:rPr>
              <a:t> </a:t>
            </a:r>
            <a:r>
              <a:rPr lang="en-IN" sz="1800" u="sng">
                <a:solidFill>
                  <a:schemeClr val="dk1"/>
                </a:solidFill>
                <a:latin typeface="Trebuchet MS"/>
                <a:ea typeface="Trebuchet MS"/>
                <a:cs typeface="Trebuchet MS"/>
                <a:sym typeface="Trebuchet MS"/>
              </a:rPr>
              <a:t>Audio Approach</a:t>
            </a:r>
            <a:endParaRPr sz="1800" u="sng">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As semantic similarity is the base for forming tracklets, results might not be accurate as other factors in the time domain and frequency domain also need to be considered.</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0" lvl="0" marL="0" rtl="0" algn="l">
              <a:spcBef>
                <a:spcPts val="6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05" name="Shape 305"/>
        <p:cNvGrpSpPr/>
        <p:nvPr/>
      </p:nvGrpSpPr>
      <p:grpSpPr>
        <a:xfrm>
          <a:off x="0" y="0"/>
          <a:ext cx="0" cy="0"/>
          <a:chOff x="0" y="0"/>
          <a:chExt cx="0" cy="0"/>
        </a:xfrm>
      </p:grpSpPr>
      <p:sp>
        <p:nvSpPr>
          <p:cNvPr id="306" name="Google Shape;306;p35"/>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1371600" y="1143000"/>
            <a:ext cx="7772400" cy="456000"/>
          </a:xfrm>
          <a:prstGeom prst="rect">
            <a:avLst/>
          </a:prstGeom>
          <a:noFill/>
          <a:ln>
            <a:noFill/>
          </a:ln>
        </p:spPr>
        <p:txBody>
          <a:bodyPr anchorCtr="0" anchor="t" bIns="45000" lIns="90000" spcFirstLastPara="1" rIns="90000" wrap="square" tIns="45000">
            <a:noAutofit/>
          </a:bodyPr>
          <a:lstStyle/>
          <a:p>
            <a:pPr indent="-338039" lvl="0" marL="342719"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Design Approach</a:t>
            </a:r>
            <a:endParaRPr b="0" sz="1800" strike="noStrike">
              <a:solidFill>
                <a:srgbClr val="000000"/>
              </a:solidFill>
              <a:latin typeface="Arial"/>
              <a:ea typeface="Arial"/>
              <a:cs typeface="Arial"/>
              <a:sym typeface="Arial"/>
            </a:endParaRPr>
          </a:p>
        </p:txBody>
      </p:sp>
      <p:sp>
        <p:nvSpPr>
          <p:cNvPr id="308" name="Google Shape;308;p35"/>
          <p:cNvSpPr txBox="1"/>
          <p:nvPr/>
        </p:nvSpPr>
        <p:spPr>
          <a:xfrm>
            <a:off x="285750" y="1814525"/>
            <a:ext cx="8572500" cy="43719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600"/>
              </a:spcBef>
              <a:spcAft>
                <a:spcPts val="0"/>
              </a:spcAft>
              <a:buClr>
                <a:schemeClr val="dk1"/>
              </a:buClr>
              <a:buSzPts val="1100"/>
              <a:buFont typeface="Arial"/>
              <a:buNone/>
            </a:pPr>
            <a:r>
              <a:rPr b="1" lang="en-IN" sz="2000">
                <a:solidFill>
                  <a:schemeClr val="dk1"/>
                </a:solidFill>
                <a:latin typeface="Trebuchet MS"/>
                <a:ea typeface="Trebuchet MS"/>
                <a:cs typeface="Trebuchet MS"/>
                <a:sym typeface="Trebuchet MS"/>
              </a:rPr>
              <a:t>Other efforts in Image Captioning(not employed)</a:t>
            </a:r>
            <a:r>
              <a:rPr lang="en-IN" sz="2000">
                <a:solidFill>
                  <a:schemeClr val="dk1"/>
                </a:solidFill>
                <a:latin typeface="Trebuchet MS"/>
                <a:ea typeface="Trebuchet MS"/>
                <a:cs typeface="Trebuchet MS"/>
                <a:sym typeface="Trebuchet MS"/>
              </a:rPr>
              <a:t>:</a:t>
            </a:r>
            <a:endParaRPr sz="2000">
              <a:solidFill>
                <a:schemeClr val="dk1"/>
              </a:solidFill>
              <a:latin typeface="Trebuchet MS"/>
              <a:ea typeface="Trebuchet MS"/>
              <a:cs typeface="Trebuchet MS"/>
              <a:sym typeface="Trebuchet MS"/>
            </a:endParaRPr>
          </a:p>
          <a:p>
            <a:pPr indent="-317500" lvl="0" marL="457200" rtl="0" algn="l">
              <a:spcBef>
                <a:spcPts val="600"/>
              </a:spcBef>
              <a:spcAft>
                <a:spcPts val="0"/>
              </a:spcAft>
              <a:buSzPts val="1400"/>
              <a:buAutoNum type="arabicPeriod"/>
            </a:pPr>
            <a:r>
              <a:rPr lang="en-IN" sz="1800">
                <a:solidFill>
                  <a:schemeClr val="dk1"/>
                </a:solidFill>
                <a:latin typeface="Trebuchet MS"/>
                <a:ea typeface="Trebuchet MS"/>
                <a:cs typeface="Trebuchet MS"/>
                <a:sym typeface="Trebuchet MS"/>
              </a:rPr>
              <a:t>We built our own Image captioning model, training it on the Flickr8k dataset, employing a CNN-RNN model.</a:t>
            </a:r>
            <a:endParaRPr sz="1800">
              <a:solidFill>
                <a:schemeClr val="dk1"/>
              </a:solidFill>
              <a:latin typeface="Trebuchet MS"/>
              <a:ea typeface="Trebuchet MS"/>
              <a:cs typeface="Trebuchet MS"/>
              <a:sym typeface="Trebuchet MS"/>
            </a:endParaRPr>
          </a:p>
          <a:p>
            <a:pPr indent="-317500" lvl="0" marL="457200" rtl="0" algn="l">
              <a:spcBef>
                <a:spcPts val="0"/>
              </a:spcBef>
              <a:spcAft>
                <a:spcPts val="0"/>
              </a:spcAft>
              <a:buSzPts val="1400"/>
              <a:buAutoNum type="arabicPeriod"/>
            </a:pPr>
            <a:r>
              <a:rPr lang="en-IN" sz="1800">
                <a:solidFill>
                  <a:schemeClr val="dk1"/>
                </a:solidFill>
                <a:latin typeface="Trebuchet MS"/>
                <a:ea typeface="Trebuchet MS"/>
                <a:cs typeface="Trebuchet MS"/>
                <a:sym typeface="Trebuchet MS"/>
              </a:rPr>
              <a:t>Our Model comprises of two basic components:</a:t>
            </a:r>
            <a:endParaRPr sz="1800">
              <a:solidFill>
                <a:schemeClr val="dk1"/>
              </a:solidFill>
              <a:latin typeface="Trebuchet MS"/>
              <a:ea typeface="Trebuchet MS"/>
              <a:cs typeface="Trebuchet MS"/>
              <a:sym typeface="Trebuchet MS"/>
            </a:endParaRPr>
          </a:p>
          <a:p>
            <a:pPr indent="-342900" lvl="0" marL="914400" rtl="0" algn="l">
              <a:spcBef>
                <a:spcPts val="0"/>
              </a:spcBef>
              <a:spcAft>
                <a:spcPts val="0"/>
              </a:spcAft>
              <a:buClr>
                <a:schemeClr val="dk1"/>
              </a:buClr>
              <a:buSzPts val="1800"/>
              <a:buFont typeface="Trebuchet MS"/>
              <a:buChar char="●"/>
            </a:pPr>
            <a:r>
              <a:rPr lang="en-IN" sz="1800">
                <a:solidFill>
                  <a:schemeClr val="dk1"/>
                </a:solidFill>
                <a:latin typeface="Trebuchet MS"/>
                <a:ea typeface="Trebuchet MS"/>
                <a:cs typeface="Trebuchet MS"/>
                <a:sym typeface="Trebuchet MS"/>
              </a:rPr>
              <a:t>Convolutional Neural Network: This is used for extracting the most important features of the input image, breaking down an image of size 224*224*3 into a vector of 1*4096 recognizable features.</a:t>
            </a:r>
            <a:endParaRPr sz="1800">
              <a:solidFill>
                <a:schemeClr val="dk1"/>
              </a:solidFill>
              <a:latin typeface="Trebuchet MS"/>
              <a:ea typeface="Trebuchet MS"/>
              <a:cs typeface="Trebuchet MS"/>
              <a:sym typeface="Trebuchet MS"/>
            </a:endParaRPr>
          </a:p>
          <a:p>
            <a:pPr indent="-342900" lvl="0" marL="914400" rtl="0" algn="l">
              <a:spcBef>
                <a:spcPts val="0"/>
              </a:spcBef>
              <a:spcAft>
                <a:spcPts val="0"/>
              </a:spcAft>
              <a:buClr>
                <a:schemeClr val="dk1"/>
              </a:buClr>
              <a:buSzPts val="1800"/>
              <a:buFont typeface="Trebuchet MS"/>
              <a:buChar char="●"/>
            </a:pPr>
            <a:r>
              <a:rPr lang="en-IN" sz="1800">
                <a:solidFill>
                  <a:schemeClr val="dk1"/>
                </a:solidFill>
                <a:latin typeface="Trebuchet MS"/>
                <a:ea typeface="Trebuchet MS"/>
                <a:cs typeface="Trebuchet MS"/>
                <a:sym typeface="Trebuchet MS"/>
              </a:rPr>
              <a:t>Recurrent Neural Network: Input to this component of the model are the features, in which we implement LSTM cells, an improvised concept of RNN involving memory. Input to the cell at time step t will be the caption predicted at time step t-1 and the weights are accordingly adjusted to produce the most probable word keeping the embeddings into consideration.</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182880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13" name="Shape 313"/>
        <p:cNvGrpSpPr/>
        <p:nvPr/>
      </p:nvGrpSpPr>
      <p:grpSpPr>
        <a:xfrm>
          <a:off x="0" y="0"/>
          <a:ext cx="0" cy="0"/>
          <a:chOff x="0" y="0"/>
          <a:chExt cx="0" cy="0"/>
        </a:xfrm>
      </p:grpSpPr>
      <p:sp>
        <p:nvSpPr>
          <p:cNvPr id="314" name="Google Shape;314;p36"/>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1371600" y="1143000"/>
            <a:ext cx="7772400" cy="456000"/>
          </a:xfrm>
          <a:prstGeom prst="rect">
            <a:avLst/>
          </a:prstGeom>
          <a:noFill/>
          <a:ln>
            <a:noFill/>
          </a:ln>
        </p:spPr>
        <p:txBody>
          <a:bodyPr anchorCtr="0" anchor="t" bIns="45000" lIns="90000" spcFirstLastPara="1" rIns="90000" wrap="square" tIns="45000">
            <a:noAutofit/>
          </a:bodyPr>
          <a:lstStyle/>
          <a:p>
            <a:pPr indent="-338039" lvl="0" marL="342719"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Design Approach</a:t>
            </a:r>
            <a:endParaRPr b="0" sz="1800" strike="noStrike">
              <a:solidFill>
                <a:srgbClr val="000000"/>
              </a:solidFill>
              <a:latin typeface="Arial"/>
              <a:ea typeface="Arial"/>
              <a:cs typeface="Arial"/>
              <a:sym typeface="Arial"/>
            </a:endParaRPr>
          </a:p>
        </p:txBody>
      </p:sp>
      <p:sp>
        <p:nvSpPr>
          <p:cNvPr id="316" name="Google Shape;316;p36"/>
          <p:cNvSpPr txBox="1"/>
          <p:nvPr/>
        </p:nvSpPr>
        <p:spPr>
          <a:xfrm>
            <a:off x="285750" y="1814525"/>
            <a:ext cx="8572500" cy="43719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600"/>
              </a:spcBef>
              <a:spcAft>
                <a:spcPts val="0"/>
              </a:spcAft>
              <a:buClr>
                <a:schemeClr val="dk1"/>
              </a:buClr>
              <a:buSzPts val="1100"/>
              <a:buFont typeface="Arial"/>
              <a:buNone/>
            </a:pPr>
            <a:r>
              <a:rPr b="1" lang="en-IN" sz="2000">
                <a:solidFill>
                  <a:schemeClr val="dk1"/>
                </a:solidFill>
                <a:latin typeface="Trebuchet MS"/>
                <a:ea typeface="Trebuchet MS"/>
                <a:cs typeface="Trebuchet MS"/>
                <a:sym typeface="Trebuchet MS"/>
              </a:rPr>
              <a:t>Other efforts in Image Captioning(not employed)</a:t>
            </a:r>
            <a:r>
              <a:rPr lang="en-IN" sz="2000">
                <a:solidFill>
                  <a:schemeClr val="dk1"/>
                </a:solidFill>
                <a:latin typeface="Trebuchet MS"/>
                <a:ea typeface="Trebuchet MS"/>
                <a:cs typeface="Trebuchet MS"/>
                <a:sym typeface="Trebuchet MS"/>
              </a:rPr>
              <a:t>:</a:t>
            </a:r>
            <a:endParaRPr sz="2000">
              <a:solidFill>
                <a:schemeClr val="dk1"/>
              </a:solidFill>
              <a:latin typeface="Trebuchet MS"/>
              <a:ea typeface="Trebuchet MS"/>
              <a:cs typeface="Trebuchet MS"/>
              <a:sym typeface="Trebuchet MS"/>
            </a:endParaRPr>
          </a:p>
          <a:p>
            <a:pPr indent="0" lvl="0" marL="0" rtl="0" algn="l">
              <a:spcBef>
                <a:spcPts val="600"/>
              </a:spcBef>
              <a:spcAft>
                <a:spcPts val="0"/>
              </a:spcAft>
              <a:buNone/>
            </a:pPr>
            <a:r>
              <a:rPr lang="en-IN" sz="1800">
                <a:solidFill>
                  <a:schemeClr val="dk1"/>
                </a:solidFill>
                <a:latin typeface="Trebuchet MS"/>
                <a:ea typeface="Trebuchet MS"/>
                <a:cs typeface="Trebuchet MS"/>
                <a:sym typeface="Trebuchet MS"/>
              </a:rPr>
              <a:t>Algorithm - </a:t>
            </a:r>
            <a:endParaRPr sz="1800">
              <a:solidFill>
                <a:schemeClr val="dk1"/>
              </a:solidFill>
              <a:latin typeface="Trebuchet MS"/>
              <a:ea typeface="Trebuchet MS"/>
              <a:cs typeface="Trebuchet MS"/>
              <a:sym typeface="Trebuchet MS"/>
            </a:endParaRPr>
          </a:p>
          <a:p>
            <a:pPr indent="-336550" lvl="0" marL="457200" rtl="0" algn="l">
              <a:spcBef>
                <a:spcPts val="0"/>
              </a:spcBef>
              <a:spcAft>
                <a:spcPts val="0"/>
              </a:spcAft>
              <a:buClr>
                <a:schemeClr val="dk1"/>
              </a:buClr>
              <a:buSzPts val="1700"/>
              <a:buFont typeface="Trebuchet MS"/>
              <a:buAutoNum type="arabicPeriod"/>
            </a:pPr>
            <a:r>
              <a:rPr lang="en-IN" sz="1700">
                <a:solidFill>
                  <a:schemeClr val="dk1"/>
                </a:solidFill>
                <a:latin typeface="Trebuchet MS"/>
                <a:ea typeface="Trebuchet MS"/>
                <a:cs typeface="Trebuchet MS"/>
                <a:sym typeface="Trebuchet MS"/>
              </a:rPr>
              <a:t>From the available captions, vocabulary is formed by setting a</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rPr lang="en-IN" sz="1700">
                <a:solidFill>
                  <a:schemeClr val="dk1"/>
                </a:solidFill>
                <a:latin typeface="Trebuchet MS"/>
                <a:ea typeface="Trebuchet MS"/>
                <a:cs typeface="Trebuchet MS"/>
                <a:sym typeface="Trebuchet MS"/>
              </a:rPr>
              <a:t>threshold on the frequency of the words, hence forming a vocabulary</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rPr lang="en-IN" sz="1700">
                <a:solidFill>
                  <a:schemeClr val="dk1"/>
                </a:solidFill>
                <a:latin typeface="Trebuchet MS"/>
                <a:ea typeface="Trebuchet MS"/>
                <a:cs typeface="Trebuchet MS"/>
                <a:sym typeface="Trebuchet MS"/>
              </a:rPr>
              <a:t>of 996 words.</a:t>
            </a:r>
            <a:endParaRPr sz="1700">
              <a:solidFill>
                <a:schemeClr val="dk1"/>
              </a:solidFill>
              <a:latin typeface="Trebuchet MS"/>
              <a:ea typeface="Trebuchet MS"/>
              <a:cs typeface="Trebuchet MS"/>
              <a:sym typeface="Trebuchet MS"/>
            </a:endParaRPr>
          </a:p>
          <a:p>
            <a:pPr indent="-336550" lvl="0" marL="457200" rtl="0" algn="l">
              <a:spcBef>
                <a:spcPts val="0"/>
              </a:spcBef>
              <a:spcAft>
                <a:spcPts val="0"/>
              </a:spcAft>
              <a:buClr>
                <a:schemeClr val="dk1"/>
              </a:buClr>
              <a:buSzPts val="1700"/>
              <a:buFont typeface="Trebuchet MS"/>
              <a:buAutoNum type="arabicPeriod"/>
            </a:pPr>
            <a:r>
              <a:rPr lang="en-IN" sz="1700">
                <a:solidFill>
                  <a:schemeClr val="dk1"/>
                </a:solidFill>
                <a:latin typeface="Trebuchet MS"/>
                <a:ea typeface="Trebuchet MS"/>
                <a:cs typeface="Trebuchet MS"/>
                <a:sym typeface="Trebuchet MS"/>
              </a:rPr>
              <a:t>Each word is mapped into a 256 dimension vector, to represent words</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rPr lang="en-IN" sz="1700">
                <a:solidFill>
                  <a:schemeClr val="dk1"/>
                </a:solidFill>
                <a:latin typeface="Trebuchet MS"/>
                <a:ea typeface="Trebuchet MS"/>
                <a:cs typeface="Trebuchet MS"/>
                <a:sym typeface="Trebuchet MS"/>
              </a:rPr>
              <a:t>with a bigger space.</a:t>
            </a:r>
            <a:endParaRPr sz="1700">
              <a:solidFill>
                <a:schemeClr val="dk1"/>
              </a:solidFill>
              <a:latin typeface="Trebuchet MS"/>
              <a:ea typeface="Trebuchet MS"/>
              <a:cs typeface="Trebuchet MS"/>
              <a:sym typeface="Trebuchet MS"/>
            </a:endParaRPr>
          </a:p>
          <a:p>
            <a:pPr indent="-336550" lvl="0" marL="457200" rtl="0" algn="l">
              <a:spcBef>
                <a:spcPts val="0"/>
              </a:spcBef>
              <a:spcAft>
                <a:spcPts val="0"/>
              </a:spcAft>
              <a:buClr>
                <a:schemeClr val="dk1"/>
              </a:buClr>
              <a:buSzPts val="1700"/>
              <a:buFont typeface="Trebuchet MS"/>
              <a:buAutoNum type="arabicPeriod"/>
            </a:pPr>
            <a:r>
              <a:rPr lang="en-IN" sz="1700">
                <a:solidFill>
                  <a:schemeClr val="dk1"/>
                </a:solidFill>
                <a:latin typeface="Trebuchet MS"/>
                <a:ea typeface="Trebuchet MS"/>
                <a:cs typeface="Trebuchet MS"/>
                <a:sym typeface="Trebuchet MS"/>
              </a:rPr>
              <a:t>The input image is mapped into a word space to provide appropriate</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rPr lang="en-IN" sz="1700">
                <a:solidFill>
                  <a:schemeClr val="dk1"/>
                </a:solidFill>
                <a:latin typeface="Trebuchet MS"/>
                <a:ea typeface="Trebuchet MS"/>
                <a:cs typeface="Trebuchet MS"/>
                <a:sym typeface="Trebuchet MS"/>
              </a:rPr>
              <a:t>input to the LSTM cell, which forms the input for the first time step.</a:t>
            </a:r>
            <a:endParaRPr sz="1700">
              <a:solidFill>
                <a:schemeClr val="dk1"/>
              </a:solidFill>
              <a:latin typeface="Trebuchet MS"/>
              <a:ea typeface="Trebuchet MS"/>
              <a:cs typeface="Trebuchet MS"/>
              <a:sym typeface="Trebuchet MS"/>
            </a:endParaRPr>
          </a:p>
          <a:p>
            <a:pPr indent="-336550" lvl="0" marL="457200" rtl="0" algn="l">
              <a:spcBef>
                <a:spcPts val="0"/>
              </a:spcBef>
              <a:spcAft>
                <a:spcPts val="0"/>
              </a:spcAft>
              <a:buClr>
                <a:schemeClr val="dk1"/>
              </a:buClr>
              <a:buSzPts val="1700"/>
              <a:buFont typeface="Trebuchet MS"/>
              <a:buAutoNum type="arabicPeriod"/>
            </a:pPr>
            <a:r>
              <a:rPr lang="en-IN" sz="1700">
                <a:solidFill>
                  <a:schemeClr val="dk1"/>
                </a:solidFill>
                <a:latin typeface="Trebuchet MS"/>
                <a:ea typeface="Trebuchet MS"/>
                <a:cs typeface="Trebuchet MS"/>
                <a:sym typeface="Trebuchet MS"/>
              </a:rPr>
              <a:t>As the loop progresses, to predict the next word, the embeddings of the</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rPr lang="en-IN" sz="1700">
                <a:solidFill>
                  <a:schemeClr val="dk1"/>
                </a:solidFill>
                <a:latin typeface="Trebuchet MS"/>
                <a:ea typeface="Trebuchet MS"/>
                <a:cs typeface="Trebuchet MS"/>
                <a:sym typeface="Trebuchet MS"/>
              </a:rPr>
              <a:t>previous word are passed to the LSTM.</a:t>
            </a:r>
            <a:endParaRPr sz="1700">
              <a:solidFill>
                <a:schemeClr val="dk1"/>
              </a:solidFill>
              <a:latin typeface="Trebuchet MS"/>
              <a:ea typeface="Trebuchet MS"/>
              <a:cs typeface="Trebuchet MS"/>
              <a:sym typeface="Trebuchet MS"/>
            </a:endParaRPr>
          </a:p>
          <a:p>
            <a:pPr indent="-336550" lvl="0" marL="457200" rtl="0" algn="l">
              <a:spcBef>
                <a:spcPts val="0"/>
              </a:spcBef>
              <a:spcAft>
                <a:spcPts val="0"/>
              </a:spcAft>
              <a:buClr>
                <a:schemeClr val="dk1"/>
              </a:buClr>
              <a:buSzPts val="1700"/>
              <a:buFont typeface="Trebuchet MS"/>
              <a:buAutoNum type="arabicPeriod"/>
            </a:pPr>
            <a:r>
              <a:rPr lang="en-IN" sz="1700">
                <a:solidFill>
                  <a:schemeClr val="dk1"/>
                </a:solidFill>
                <a:latin typeface="Trebuchet MS"/>
                <a:ea typeface="Trebuchet MS"/>
                <a:cs typeface="Trebuchet MS"/>
                <a:sym typeface="Trebuchet MS"/>
              </a:rPr>
              <a:t>Finally, at the end of every epoch, we calculate form a mask vector</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rPr lang="en-IN" sz="1700">
                <a:solidFill>
                  <a:schemeClr val="dk1"/>
                </a:solidFill>
                <a:latin typeface="Trebuchet MS"/>
                <a:ea typeface="Trebuchet MS"/>
                <a:cs typeface="Trebuchet MS"/>
                <a:sym typeface="Trebuchet MS"/>
              </a:rPr>
              <a:t>taking care of how many words are used in the caption and also form</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rPr lang="en-IN" sz="1700">
                <a:solidFill>
                  <a:schemeClr val="dk1"/>
                </a:solidFill>
                <a:latin typeface="Trebuchet MS"/>
                <a:ea typeface="Trebuchet MS"/>
                <a:cs typeface="Trebuchet MS"/>
                <a:sym typeface="Trebuchet MS"/>
              </a:rPr>
              <a:t>a one-hot encoding for the words.</a:t>
            </a:r>
            <a:endParaRPr sz="1700">
              <a:solidFill>
                <a:schemeClr val="dk1"/>
              </a:solidFill>
              <a:latin typeface="Trebuchet MS"/>
              <a:ea typeface="Trebuchet MS"/>
              <a:cs typeface="Trebuchet MS"/>
              <a:sym typeface="Trebuchet MS"/>
            </a:endParaRPr>
          </a:p>
          <a:p>
            <a:pPr indent="-336550" lvl="0" marL="457200" rtl="0" algn="l">
              <a:spcBef>
                <a:spcPts val="0"/>
              </a:spcBef>
              <a:spcAft>
                <a:spcPts val="0"/>
              </a:spcAft>
              <a:buClr>
                <a:schemeClr val="dk1"/>
              </a:buClr>
              <a:buSzPts val="1700"/>
              <a:buFont typeface="Trebuchet MS"/>
              <a:buAutoNum type="arabicPeriod"/>
            </a:pPr>
            <a:r>
              <a:rPr lang="en-IN" sz="1700">
                <a:solidFill>
                  <a:schemeClr val="dk1"/>
                </a:solidFill>
                <a:latin typeface="Trebuchet MS"/>
                <a:ea typeface="Trebuchet MS"/>
                <a:cs typeface="Trebuchet MS"/>
                <a:sym typeface="Trebuchet MS"/>
              </a:rPr>
              <a:t>Then these features are encoded back into words, Caption is generated</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rPr lang="en-IN" sz="1700">
                <a:solidFill>
                  <a:schemeClr val="dk1"/>
                </a:solidFill>
                <a:latin typeface="Trebuchet MS"/>
                <a:ea typeface="Trebuchet MS"/>
                <a:cs typeface="Trebuchet MS"/>
                <a:sym typeface="Trebuchet MS"/>
              </a:rPr>
              <a:t>using a naive greedy approach.</a:t>
            </a:r>
            <a:endParaRPr sz="17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182880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21" name="Shape 321"/>
        <p:cNvGrpSpPr/>
        <p:nvPr/>
      </p:nvGrpSpPr>
      <p:grpSpPr>
        <a:xfrm>
          <a:off x="0" y="0"/>
          <a:ext cx="0" cy="0"/>
          <a:chOff x="0" y="0"/>
          <a:chExt cx="0" cy="0"/>
        </a:xfrm>
      </p:grpSpPr>
      <p:sp>
        <p:nvSpPr>
          <p:cNvPr id="322" name="Google Shape;322;p37"/>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1371600" y="1143000"/>
            <a:ext cx="7772400" cy="456000"/>
          </a:xfrm>
          <a:prstGeom prst="rect">
            <a:avLst/>
          </a:prstGeom>
          <a:noFill/>
          <a:ln>
            <a:noFill/>
          </a:ln>
        </p:spPr>
        <p:txBody>
          <a:bodyPr anchorCtr="0" anchor="t" bIns="45000" lIns="90000" spcFirstLastPara="1" rIns="90000" wrap="square" tIns="45000">
            <a:noAutofit/>
          </a:bodyPr>
          <a:lstStyle/>
          <a:p>
            <a:pPr indent="-338039" lvl="0" marL="342719"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Design Approach</a:t>
            </a:r>
            <a:endParaRPr b="0" sz="1800" strike="noStrike">
              <a:solidFill>
                <a:srgbClr val="000000"/>
              </a:solidFill>
              <a:latin typeface="Arial"/>
              <a:ea typeface="Arial"/>
              <a:cs typeface="Arial"/>
              <a:sym typeface="Arial"/>
            </a:endParaRPr>
          </a:p>
        </p:txBody>
      </p:sp>
      <p:sp>
        <p:nvSpPr>
          <p:cNvPr id="324" name="Google Shape;324;p37"/>
          <p:cNvSpPr txBox="1"/>
          <p:nvPr/>
        </p:nvSpPr>
        <p:spPr>
          <a:xfrm>
            <a:off x="285750" y="1814525"/>
            <a:ext cx="8572500" cy="43719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600"/>
              </a:spcBef>
              <a:spcAft>
                <a:spcPts val="0"/>
              </a:spcAft>
              <a:buClr>
                <a:schemeClr val="dk1"/>
              </a:buClr>
              <a:buSzPts val="1100"/>
              <a:buFont typeface="Arial"/>
              <a:buNone/>
            </a:pPr>
            <a:r>
              <a:rPr b="1" lang="en-IN" sz="2000">
                <a:solidFill>
                  <a:schemeClr val="dk1"/>
                </a:solidFill>
                <a:latin typeface="Trebuchet MS"/>
                <a:ea typeface="Trebuchet MS"/>
                <a:cs typeface="Trebuchet MS"/>
                <a:sym typeface="Trebuchet MS"/>
              </a:rPr>
              <a:t>Other efforts in Image Captioning(not employed)</a:t>
            </a:r>
            <a:r>
              <a:rPr lang="en-IN" sz="2000">
                <a:solidFill>
                  <a:schemeClr val="dk1"/>
                </a:solidFill>
                <a:latin typeface="Trebuchet MS"/>
                <a:ea typeface="Trebuchet MS"/>
                <a:cs typeface="Trebuchet MS"/>
                <a:sym typeface="Trebuchet MS"/>
              </a:rPr>
              <a:t>:</a:t>
            </a:r>
            <a:endParaRPr sz="2000">
              <a:solidFill>
                <a:schemeClr val="dk1"/>
              </a:solidFill>
              <a:latin typeface="Trebuchet MS"/>
              <a:ea typeface="Trebuchet MS"/>
              <a:cs typeface="Trebuchet MS"/>
              <a:sym typeface="Trebuchet MS"/>
            </a:endParaRPr>
          </a:p>
          <a:p>
            <a:pPr indent="0" lvl="0" marL="0" rtl="0" algn="l">
              <a:spcBef>
                <a:spcPts val="600"/>
              </a:spcBef>
              <a:spcAft>
                <a:spcPts val="0"/>
              </a:spcAft>
              <a:buNone/>
            </a:pPr>
            <a:r>
              <a:rPr lang="en-IN" sz="1700">
                <a:solidFill>
                  <a:schemeClr val="dk1"/>
                </a:solidFill>
                <a:latin typeface="Trebuchet MS"/>
                <a:ea typeface="Trebuchet MS"/>
                <a:cs typeface="Trebuchet MS"/>
                <a:sym typeface="Trebuchet MS"/>
              </a:rPr>
              <a:t>Results of this approach - </a:t>
            </a:r>
            <a:endParaRPr sz="17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IN" sz="1800">
                <a:solidFill>
                  <a:schemeClr val="dk1"/>
                </a:solidFill>
                <a:latin typeface="Trebuchet MS"/>
                <a:ea typeface="Trebuchet MS"/>
                <a:cs typeface="Trebuchet MS"/>
                <a:sym typeface="Trebuchet MS"/>
              </a:rPr>
              <a:t>But since this model wasn’t performing that well, we decided to go ahead with pre-built image captioning models such as Densecap and NeuralTalk2. </a:t>
            </a:r>
            <a:endParaRPr sz="1800">
              <a:solidFill>
                <a:schemeClr val="dk1"/>
              </a:solidFill>
              <a:latin typeface="Trebuchet MS"/>
              <a:ea typeface="Trebuchet MS"/>
              <a:cs typeface="Trebuchet MS"/>
              <a:sym typeface="Trebuchet MS"/>
            </a:endParaRPr>
          </a:p>
          <a:p>
            <a:pPr indent="0" lvl="0" marL="182880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325" name="Google Shape;325;p37"/>
          <p:cNvPicPr preferRelativeResize="0"/>
          <p:nvPr/>
        </p:nvPicPr>
        <p:blipFill>
          <a:blip r:embed="rId3">
            <a:alphaModFix/>
          </a:blip>
          <a:stretch>
            <a:fillRect/>
          </a:stretch>
        </p:blipFill>
        <p:spPr>
          <a:xfrm>
            <a:off x="419099" y="2677475"/>
            <a:ext cx="7076226" cy="29870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30" name="Shape 330"/>
        <p:cNvGrpSpPr/>
        <p:nvPr/>
      </p:nvGrpSpPr>
      <p:grpSpPr>
        <a:xfrm>
          <a:off x="0" y="0"/>
          <a:ext cx="0" cy="0"/>
          <a:chOff x="0" y="0"/>
          <a:chExt cx="0" cy="0"/>
        </a:xfrm>
      </p:grpSpPr>
      <p:sp>
        <p:nvSpPr>
          <p:cNvPr id="331" name="Google Shape;331;p38"/>
          <p:cNvSpPr/>
          <p:nvPr/>
        </p:nvSpPr>
        <p:spPr>
          <a:xfrm>
            <a:off x="1523880" y="1581120"/>
            <a:ext cx="7620120" cy="3672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1371600" y="1143000"/>
            <a:ext cx="7772400" cy="395280"/>
          </a:xfrm>
          <a:prstGeom prst="rect">
            <a:avLst/>
          </a:prstGeom>
          <a:noFill/>
          <a:ln>
            <a:noFill/>
          </a:ln>
        </p:spPr>
        <p:txBody>
          <a:bodyPr anchorCtr="0" anchor="t" bIns="45000" lIns="90000" spcFirstLastPara="1" rIns="90000" wrap="square" tIns="45000">
            <a:noAutofit/>
          </a:bodyPr>
          <a:lstStyle/>
          <a:p>
            <a:pPr indent="-338040" lvl="0" marL="342720" marR="0" rtl="0" algn="r">
              <a:lnSpc>
                <a:spcPct val="100000"/>
              </a:lnSpc>
              <a:spcBef>
                <a:spcPts val="0"/>
              </a:spcBef>
              <a:spcAft>
                <a:spcPts val="0"/>
              </a:spcAft>
              <a:buNone/>
            </a:pPr>
            <a:r>
              <a:rPr b="0" lang="en-IN" sz="2000" strike="noStrike">
                <a:solidFill>
                  <a:srgbClr val="FF0000"/>
                </a:solidFill>
                <a:latin typeface="Trebuchet MS"/>
                <a:ea typeface="Trebuchet MS"/>
                <a:cs typeface="Trebuchet MS"/>
                <a:sym typeface="Trebuchet MS"/>
              </a:rPr>
              <a:t>Any obstacles/challenges </a:t>
            </a:r>
            <a:endParaRPr b="0" sz="1800" strike="noStrike">
              <a:solidFill>
                <a:srgbClr val="000000"/>
              </a:solidFill>
              <a:latin typeface="Arial"/>
              <a:ea typeface="Arial"/>
              <a:cs typeface="Arial"/>
              <a:sym typeface="Arial"/>
            </a:endParaRPr>
          </a:p>
        </p:txBody>
      </p:sp>
      <p:sp>
        <p:nvSpPr>
          <p:cNvPr id="333" name="Google Shape;333;p38"/>
          <p:cNvSpPr/>
          <p:nvPr/>
        </p:nvSpPr>
        <p:spPr>
          <a:xfrm>
            <a:off x="533520" y="1828800"/>
            <a:ext cx="7010280" cy="4724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txBox="1"/>
          <p:nvPr/>
        </p:nvSpPr>
        <p:spPr>
          <a:xfrm>
            <a:off x="523950" y="1892650"/>
            <a:ext cx="8096100" cy="414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rebuchet MS"/>
              <a:buAutoNum type="arabicPeriod"/>
            </a:pPr>
            <a:r>
              <a:rPr lang="en-IN" sz="1800">
                <a:solidFill>
                  <a:schemeClr val="dk1"/>
                </a:solidFill>
                <a:latin typeface="Trebuchet MS"/>
                <a:ea typeface="Trebuchet MS"/>
                <a:cs typeface="Trebuchet MS"/>
                <a:sym typeface="Trebuchet MS"/>
              </a:rPr>
              <a:t>The application of video retrieval requires a lot of computational power. </a:t>
            </a:r>
            <a:r>
              <a:rPr b="1" lang="en-IN" sz="1800">
                <a:solidFill>
                  <a:schemeClr val="dk1"/>
                </a:solidFill>
                <a:latin typeface="Trebuchet MS"/>
                <a:ea typeface="Trebuchet MS"/>
                <a:cs typeface="Trebuchet MS"/>
                <a:sym typeface="Trebuchet MS"/>
              </a:rPr>
              <a:t>NVIDIA CUDA</a:t>
            </a:r>
            <a:r>
              <a:rPr lang="en-IN" sz="1800">
                <a:solidFill>
                  <a:schemeClr val="dk1"/>
                </a:solidFill>
                <a:latin typeface="Trebuchet MS"/>
                <a:ea typeface="Trebuchet MS"/>
                <a:cs typeface="Trebuchet MS"/>
                <a:sym typeface="Trebuchet MS"/>
              </a:rPr>
              <a:t> enabled GPU was used for better computational abilities. GPU enabled DenseCap and NeuralTalk2 implemented in Torch are used to generate the captioning of the frames.</a:t>
            </a:r>
            <a:endParaRPr sz="1800">
              <a:solidFill>
                <a:schemeClr val="dk1"/>
              </a:solidFill>
              <a:latin typeface="Trebuchet MS"/>
              <a:ea typeface="Trebuchet MS"/>
              <a:cs typeface="Trebuchet MS"/>
              <a:sym typeface="Trebuchet MS"/>
            </a:endParaRPr>
          </a:p>
          <a:p>
            <a:pPr indent="-342900" lvl="0" marL="457200" rtl="0" algn="l">
              <a:spcBef>
                <a:spcPts val="0"/>
              </a:spcBef>
              <a:spcAft>
                <a:spcPts val="0"/>
              </a:spcAft>
              <a:buClr>
                <a:schemeClr val="dk1"/>
              </a:buClr>
              <a:buSzPts val="1800"/>
              <a:buFont typeface="Trebuchet MS"/>
              <a:buAutoNum type="arabicPeriod"/>
            </a:pPr>
            <a:r>
              <a:rPr lang="en-IN" sz="1800">
                <a:solidFill>
                  <a:schemeClr val="dk1"/>
                </a:solidFill>
                <a:latin typeface="Trebuchet MS"/>
                <a:ea typeface="Trebuchet MS"/>
                <a:cs typeface="Trebuchet MS"/>
                <a:sym typeface="Trebuchet MS"/>
              </a:rPr>
              <a:t>The program to create tracklets was run on </a:t>
            </a:r>
            <a:r>
              <a:rPr b="1" lang="en-IN" sz="1800">
                <a:solidFill>
                  <a:schemeClr val="dk1"/>
                </a:solidFill>
                <a:latin typeface="Trebuchet MS"/>
                <a:ea typeface="Trebuchet MS"/>
                <a:cs typeface="Trebuchet MS"/>
                <a:sym typeface="Trebuchet MS"/>
              </a:rPr>
              <a:t>Google Colab</a:t>
            </a:r>
            <a:r>
              <a:rPr lang="en-IN" sz="1800">
                <a:solidFill>
                  <a:schemeClr val="dk1"/>
                </a:solidFill>
                <a:latin typeface="Trebuchet MS"/>
                <a:ea typeface="Trebuchet MS"/>
                <a:cs typeface="Trebuchet MS"/>
                <a:sym typeface="Trebuchet MS"/>
              </a:rPr>
              <a:t>. </a:t>
            </a:r>
            <a:r>
              <a:rPr lang="en-IN" sz="1800">
                <a:solidFill>
                  <a:schemeClr val="dk1"/>
                </a:solidFill>
                <a:highlight>
                  <a:schemeClr val="lt1"/>
                </a:highlight>
                <a:latin typeface="Trebuchet MS"/>
                <a:ea typeface="Trebuchet MS"/>
                <a:cs typeface="Trebuchet MS"/>
                <a:sym typeface="Trebuchet MS"/>
              </a:rPr>
              <a:t>However just running 10 frames took about 4 hours. And the video we had had 1950 frames. We found a hack to enable 35gb ram TPU. We then decided to divide the entire task into smaller tasks to get intermediate tracks and then later merge them. However, it was still not very feasible with the resources we had.</a:t>
            </a:r>
            <a:endParaRPr sz="1800">
              <a:solidFill>
                <a:schemeClr val="dk1"/>
              </a:solidFill>
              <a:latin typeface="Trebuchet MS"/>
              <a:ea typeface="Trebuchet MS"/>
              <a:cs typeface="Trebuchet MS"/>
              <a:sym typeface="Trebuchet MS"/>
            </a:endParaRPr>
          </a:p>
          <a:p>
            <a:pPr indent="-342900" lvl="0" marL="457200" rtl="0" algn="l">
              <a:spcBef>
                <a:spcPts val="0"/>
              </a:spcBef>
              <a:spcAft>
                <a:spcPts val="0"/>
              </a:spcAft>
              <a:buClr>
                <a:schemeClr val="dk1"/>
              </a:buClr>
              <a:buSzPts val="1800"/>
              <a:buFont typeface="Trebuchet MS"/>
              <a:buAutoNum type="arabicPeriod"/>
            </a:pPr>
            <a:r>
              <a:rPr lang="en-IN" sz="1800">
                <a:solidFill>
                  <a:schemeClr val="dk1"/>
                </a:solidFill>
                <a:latin typeface="Trebuchet MS"/>
                <a:ea typeface="Trebuchet MS"/>
                <a:cs typeface="Trebuchet MS"/>
                <a:sym typeface="Trebuchet MS"/>
              </a:rPr>
              <a:t>Colab is ineffective as it continuously keeps disconnecting, and since the final requirement is to process more than a single video, colab would be very inefficient. Hence current model is run on a 1 minute video for demo.</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40" name="Shape 340"/>
        <p:cNvGrpSpPr/>
        <p:nvPr/>
      </p:nvGrpSpPr>
      <p:grpSpPr>
        <a:xfrm>
          <a:off x="0" y="0"/>
          <a:ext cx="0" cy="0"/>
          <a:chOff x="0" y="0"/>
          <a:chExt cx="0" cy="0"/>
        </a:xfrm>
      </p:grpSpPr>
      <p:sp>
        <p:nvSpPr>
          <p:cNvPr id="341" name="Google Shape;341;p39"/>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533520" y="1828800"/>
            <a:ext cx="7619700" cy="4724400"/>
          </a:xfrm>
          <a:prstGeom prst="rect">
            <a:avLst/>
          </a:prstGeom>
          <a:noFill/>
          <a:ln>
            <a:noFill/>
          </a:ln>
        </p:spPr>
        <p:txBody>
          <a:bodyPr anchorCtr="0" anchor="t" bIns="45000" lIns="90000" spcFirstLastPara="1" rIns="90000" wrap="square" tIns="45000">
            <a:noAutofit/>
          </a:bodyPr>
          <a:lstStyle/>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p:txBody>
      </p:sp>
      <p:sp>
        <p:nvSpPr>
          <p:cNvPr id="343" name="Google Shape;343;p39"/>
          <p:cNvSpPr/>
          <p:nvPr/>
        </p:nvSpPr>
        <p:spPr>
          <a:xfrm>
            <a:off x="1371600" y="1143000"/>
            <a:ext cx="7771200" cy="4608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400"/>
              <a:buFont typeface="Arial"/>
              <a:buNone/>
            </a:pPr>
            <a:r>
              <a:rPr lang="en-IN" sz="2400">
                <a:solidFill>
                  <a:srgbClr val="FF0000"/>
                </a:solidFill>
                <a:latin typeface="Trebuchet MS"/>
                <a:ea typeface="Trebuchet MS"/>
                <a:cs typeface="Trebuchet MS"/>
                <a:sym typeface="Trebuchet MS"/>
              </a:rPr>
              <a:t>Demo and Results</a:t>
            </a:r>
            <a:endParaRPr b="0" i="0" sz="1800" u="none" cap="none" strike="noStrike">
              <a:solidFill>
                <a:srgbClr val="000000"/>
              </a:solidFill>
              <a:latin typeface="Arial"/>
              <a:ea typeface="Arial"/>
              <a:cs typeface="Arial"/>
              <a:sym typeface="Arial"/>
            </a:endParaRPr>
          </a:p>
        </p:txBody>
      </p:sp>
      <p:sp>
        <p:nvSpPr>
          <p:cNvPr id="344" name="Google Shape;344;p39"/>
          <p:cNvSpPr txBox="1"/>
          <p:nvPr/>
        </p:nvSpPr>
        <p:spPr>
          <a:xfrm>
            <a:off x="3031125" y="5936325"/>
            <a:ext cx="3790500" cy="8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IN" sz="1600">
                <a:latin typeface="Trebuchet MS"/>
                <a:ea typeface="Trebuchet MS"/>
                <a:cs typeface="Trebuchet MS"/>
                <a:sym typeface="Trebuchet MS"/>
              </a:rPr>
              <a:t>Audio Approach Results</a:t>
            </a:r>
            <a:endParaRPr sz="1600">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00"/>
              <a:buFont typeface="Arial"/>
              <a:buNone/>
            </a:pPr>
            <a:r>
              <a:t/>
            </a:r>
            <a:endParaRPr sz="1600">
              <a:latin typeface="Trebuchet MS"/>
              <a:ea typeface="Trebuchet MS"/>
              <a:cs typeface="Trebuchet MS"/>
              <a:sym typeface="Trebuchet MS"/>
            </a:endParaRPr>
          </a:p>
        </p:txBody>
      </p:sp>
      <p:sp>
        <p:nvSpPr>
          <p:cNvPr id="345" name="Google Shape;345;p39"/>
          <p:cNvSpPr txBox="1"/>
          <p:nvPr/>
        </p:nvSpPr>
        <p:spPr>
          <a:xfrm>
            <a:off x="562575" y="1727900"/>
            <a:ext cx="5759400" cy="4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rgbClr val="000000"/>
                </a:solidFill>
                <a:latin typeface="Trebuchet MS"/>
                <a:ea typeface="Trebuchet MS"/>
                <a:cs typeface="Trebuchet MS"/>
                <a:sym typeface="Trebuchet MS"/>
              </a:rPr>
              <a:t>I</a:t>
            </a:r>
            <a:r>
              <a:rPr b="1" lang="en-IN" sz="1800">
                <a:latin typeface="Trebuchet MS"/>
                <a:ea typeface="Trebuchet MS"/>
                <a:cs typeface="Trebuchet MS"/>
                <a:sym typeface="Trebuchet MS"/>
              </a:rPr>
              <a:t>nterface Screenshots</a:t>
            </a:r>
            <a:r>
              <a:rPr b="1" i="0" lang="en-IN" sz="1800" u="none" cap="none" strike="noStrike">
                <a:solidFill>
                  <a:srgbClr val="000000"/>
                </a:solidFill>
                <a:latin typeface="Trebuchet MS"/>
                <a:ea typeface="Trebuchet MS"/>
                <a:cs typeface="Trebuchet MS"/>
                <a:sym typeface="Trebuchet MS"/>
              </a:rPr>
              <a:t>:</a:t>
            </a:r>
            <a:endParaRPr b="1" i="0" sz="1800" u="none" cap="none" strike="noStrike">
              <a:solidFill>
                <a:srgbClr val="000000"/>
              </a:solidFill>
              <a:latin typeface="Trebuchet MS"/>
              <a:ea typeface="Trebuchet MS"/>
              <a:cs typeface="Trebuchet MS"/>
              <a:sym typeface="Trebuchet MS"/>
            </a:endParaRPr>
          </a:p>
        </p:txBody>
      </p:sp>
      <p:pic>
        <p:nvPicPr>
          <p:cNvPr id="346" name="Google Shape;346;p39"/>
          <p:cNvPicPr preferRelativeResize="0"/>
          <p:nvPr/>
        </p:nvPicPr>
        <p:blipFill>
          <a:blip r:embed="rId3">
            <a:alphaModFix/>
          </a:blip>
          <a:stretch>
            <a:fillRect/>
          </a:stretch>
        </p:blipFill>
        <p:spPr>
          <a:xfrm>
            <a:off x="127500" y="2188700"/>
            <a:ext cx="8802202" cy="3818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52" name="Shape 352"/>
        <p:cNvGrpSpPr/>
        <p:nvPr/>
      </p:nvGrpSpPr>
      <p:grpSpPr>
        <a:xfrm>
          <a:off x="0" y="0"/>
          <a:ext cx="0" cy="0"/>
          <a:chOff x="0" y="0"/>
          <a:chExt cx="0" cy="0"/>
        </a:xfrm>
      </p:grpSpPr>
      <p:sp>
        <p:nvSpPr>
          <p:cNvPr id="353" name="Google Shape;353;p40"/>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p:nvPr/>
        </p:nvSpPr>
        <p:spPr>
          <a:xfrm>
            <a:off x="533520" y="1828800"/>
            <a:ext cx="7619700" cy="4724400"/>
          </a:xfrm>
          <a:prstGeom prst="rect">
            <a:avLst/>
          </a:prstGeom>
          <a:noFill/>
          <a:ln>
            <a:noFill/>
          </a:ln>
        </p:spPr>
        <p:txBody>
          <a:bodyPr anchorCtr="0" anchor="t" bIns="45000" lIns="90000" spcFirstLastPara="1" rIns="90000" wrap="square" tIns="45000">
            <a:noAutofit/>
          </a:bodyPr>
          <a:lstStyle/>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p:txBody>
      </p:sp>
      <p:sp>
        <p:nvSpPr>
          <p:cNvPr id="355" name="Google Shape;355;p40"/>
          <p:cNvSpPr/>
          <p:nvPr/>
        </p:nvSpPr>
        <p:spPr>
          <a:xfrm>
            <a:off x="1371600" y="1143000"/>
            <a:ext cx="7771200" cy="46080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Clr>
                <a:schemeClr val="dk1"/>
              </a:buClr>
              <a:buSzPts val="2400"/>
              <a:buFont typeface="Arial"/>
              <a:buNone/>
            </a:pPr>
            <a:r>
              <a:rPr lang="en-IN" sz="2400">
                <a:solidFill>
                  <a:srgbClr val="FF0000"/>
                </a:solidFill>
                <a:latin typeface="Trebuchet MS"/>
                <a:ea typeface="Trebuchet MS"/>
                <a:cs typeface="Trebuchet MS"/>
                <a:sym typeface="Trebuchet MS"/>
              </a:rPr>
              <a:t>Demo and Results</a:t>
            </a:r>
            <a:endParaRPr b="0" i="0" sz="1800" u="none" cap="none" strike="noStrike">
              <a:solidFill>
                <a:srgbClr val="000000"/>
              </a:solidFill>
              <a:latin typeface="Arial"/>
              <a:ea typeface="Arial"/>
              <a:cs typeface="Arial"/>
              <a:sym typeface="Arial"/>
            </a:endParaRPr>
          </a:p>
        </p:txBody>
      </p:sp>
      <p:sp>
        <p:nvSpPr>
          <p:cNvPr id="356" name="Google Shape;356;p40"/>
          <p:cNvSpPr txBox="1"/>
          <p:nvPr/>
        </p:nvSpPr>
        <p:spPr>
          <a:xfrm>
            <a:off x="3174000" y="5841200"/>
            <a:ext cx="3790500" cy="8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IN" sz="1600">
                <a:latin typeface="Trebuchet MS"/>
                <a:ea typeface="Trebuchet MS"/>
                <a:cs typeface="Trebuchet MS"/>
                <a:sym typeface="Trebuchet MS"/>
              </a:rPr>
              <a:t>NeuralTalk2</a:t>
            </a:r>
            <a:r>
              <a:rPr lang="en-IN" sz="1600">
                <a:latin typeface="Trebuchet MS"/>
                <a:ea typeface="Trebuchet MS"/>
                <a:cs typeface="Trebuchet MS"/>
                <a:sym typeface="Trebuchet MS"/>
              </a:rPr>
              <a:t> Results</a:t>
            </a:r>
            <a:endParaRPr sz="1600">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00"/>
              <a:buFont typeface="Arial"/>
              <a:buNone/>
            </a:pPr>
            <a:r>
              <a:t/>
            </a:r>
            <a:endParaRPr sz="1600">
              <a:latin typeface="Trebuchet MS"/>
              <a:ea typeface="Trebuchet MS"/>
              <a:cs typeface="Trebuchet MS"/>
              <a:sym typeface="Trebuchet MS"/>
            </a:endParaRPr>
          </a:p>
        </p:txBody>
      </p:sp>
      <p:sp>
        <p:nvSpPr>
          <p:cNvPr id="357" name="Google Shape;357;p40"/>
          <p:cNvSpPr txBox="1"/>
          <p:nvPr/>
        </p:nvSpPr>
        <p:spPr>
          <a:xfrm>
            <a:off x="562575" y="1727900"/>
            <a:ext cx="5759400" cy="4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rgbClr val="000000"/>
                </a:solidFill>
                <a:latin typeface="Trebuchet MS"/>
                <a:ea typeface="Trebuchet MS"/>
                <a:cs typeface="Trebuchet MS"/>
                <a:sym typeface="Trebuchet MS"/>
              </a:rPr>
              <a:t>I</a:t>
            </a:r>
            <a:r>
              <a:rPr b="1" lang="en-IN" sz="1800">
                <a:latin typeface="Trebuchet MS"/>
                <a:ea typeface="Trebuchet MS"/>
                <a:cs typeface="Trebuchet MS"/>
                <a:sym typeface="Trebuchet MS"/>
              </a:rPr>
              <a:t>nterface Screenshots</a:t>
            </a:r>
            <a:r>
              <a:rPr b="1" i="0" lang="en-IN" sz="1800" u="none" cap="none" strike="noStrike">
                <a:solidFill>
                  <a:srgbClr val="000000"/>
                </a:solidFill>
                <a:latin typeface="Trebuchet MS"/>
                <a:ea typeface="Trebuchet MS"/>
                <a:cs typeface="Trebuchet MS"/>
                <a:sym typeface="Trebuchet MS"/>
              </a:rPr>
              <a:t>:</a:t>
            </a:r>
            <a:endParaRPr b="1" i="0" sz="1800" u="none" cap="none" strike="noStrike">
              <a:solidFill>
                <a:srgbClr val="000000"/>
              </a:solidFill>
              <a:latin typeface="Trebuchet MS"/>
              <a:ea typeface="Trebuchet MS"/>
              <a:cs typeface="Trebuchet MS"/>
              <a:sym typeface="Trebuchet MS"/>
            </a:endParaRPr>
          </a:p>
        </p:txBody>
      </p:sp>
      <p:pic>
        <p:nvPicPr>
          <p:cNvPr id="358" name="Google Shape;358;p40"/>
          <p:cNvPicPr preferRelativeResize="0"/>
          <p:nvPr/>
        </p:nvPicPr>
        <p:blipFill>
          <a:blip r:embed="rId3">
            <a:alphaModFix/>
          </a:blip>
          <a:stretch>
            <a:fillRect/>
          </a:stretch>
        </p:blipFill>
        <p:spPr>
          <a:xfrm>
            <a:off x="123825" y="2188700"/>
            <a:ext cx="8863027" cy="3457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64" name="Shape 364"/>
        <p:cNvGrpSpPr/>
        <p:nvPr/>
      </p:nvGrpSpPr>
      <p:grpSpPr>
        <a:xfrm>
          <a:off x="0" y="0"/>
          <a:ext cx="0" cy="0"/>
          <a:chOff x="0" y="0"/>
          <a:chExt cx="0" cy="0"/>
        </a:xfrm>
      </p:grpSpPr>
      <p:sp>
        <p:nvSpPr>
          <p:cNvPr id="365" name="Google Shape;365;p41"/>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533520" y="1828800"/>
            <a:ext cx="7619700" cy="4724400"/>
          </a:xfrm>
          <a:prstGeom prst="rect">
            <a:avLst/>
          </a:prstGeom>
          <a:noFill/>
          <a:ln>
            <a:noFill/>
          </a:ln>
        </p:spPr>
        <p:txBody>
          <a:bodyPr anchorCtr="0" anchor="t" bIns="45000" lIns="90000" spcFirstLastPara="1" rIns="90000" wrap="square" tIns="45000">
            <a:noAutofit/>
          </a:bodyPr>
          <a:lstStyle/>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p:txBody>
      </p:sp>
      <p:sp>
        <p:nvSpPr>
          <p:cNvPr id="367" name="Google Shape;367;p41"/>
          <p:cNvSpPr/>
          <p:nvPr/>
        </p:nvSpPr>
        <p:spPr>
          <a:xfrm>
            <a:off x="1371600" y="1143000"/>
            <a:ext cx="7771200" cy="46080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Clr>
                <a:schemeClr val="dk1"/>
              </a:buClr>
              <a:buSzPts val="2400"/>
              <a:buFont typeface="Arial"/>
              <a:buNone/>
            </a:pPr>
            <a:r>
              <a:rPr lang="en-IN" sz="2400">
                <a:solidFill>
                  <a:srgbClr val="FF0000"/>
                </a:solidFill>
                <a:latin typeface="Trebuchet MS"/>
                <a:ea typeface="Trebuchet MS"/>
                <a:cs typeface="Trebuchet MS"/>
                <a:sym typeface="Trebuchet MS"/>
              </a:rPr>
              <a:t>Demo and Results</a:t>
            </a:r>
            <a:endParaRPr b="0" i="0" sz="1800" u="none" cap="none" strike="noStrike">
              <a:solidFill>
                <a:srgbClr val="000000"/>
              </a:solidFill>
              <a:latin typeface="Arial"/>
              <a:ea typeface="Arial"/>
              <a:cs typeface="Arial"/>
              <a:sym typeface="Arial"/>
            </a:endParaRPr>
          </a:p>
        </p:txBody>
      </p:sp>
      <p:sp>
        <p:nvSpPr>
          <p:cNvPr id="368" name="Google Shape;368;p41"/>
          <p:cNvSpPr txBox="1"/>
          <p:nvPr/>
        </p:nvSpPr>
        <p:spPr>
          <a:xfrm>
            <a:off x="3094625" y="6111075"/>
            <a:ext cx="3790500" cy="8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IN" sz="1600">
                <a:latin typeface="Trebuchet MS"/>
                <a:ea typeface="Trebuchet MS"/>
                <a:cs typeface="Trebuchet MS"/>
                <a:sym typeface="Trebuchet MS"/>
              </a:rPr>
              <a:t>Densecap </a:t>
            </a:r>
            <a:r>
              <a:rPr lang="en-IN" sz="1600">
                <a:latin typeface="Trebuchet MS"/>
                <a:ea typeface="Trebuchet MS"/>
                <a:cs typeface="Trebuchet MS"/>
                <a:sym typeface="Trebuchet MS"/>
              </a:rPr>
              <a:t>Results</a:t>
            </a:r>
            <a:endParaRPr sz="1600">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00"/>
              <a:buFont typeface="Arial"/>
              <a:buNone/>
            </a:pPr>
            <a:r>
              <a:t/>
            </a:r>
            <a:endParaRPr sz="1600">
              <a:latin typeface="Trebuchet MS"/>
              <a:ea typeface="Trebuchet MS"/>
              <a:cs typeface="Trebuchet MS"/>
              <a:sym typeface="Trebuchet MS"/>
            </a:endParaRPr>
          </a:p>
        </p:txBody>
      </p:sp>
      <p:sp>
        <p:nvSpPr>
          <p:cNvPr id="369" name="Google Shape;369;p41"/>
          <p:cNvSpPr txBox="1"/>
          <p:nvPr/>
        </p:nvSpPr>
        <p:spPr>
          <a:xfrm>
            <a:off x="562575" y="1727900"/>
            <a:ext cx="5759400" cy="4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rgbClr val="000000"/>
                </a:solidFill>
                <a:latin typeface="Trebuchet MS"/>
                <a:ea typeface="Trebuchet MS"/>
                <a:cs typeface="Trebuchet MS"/>
                <a:sym typeface="Trebuchet MS"/>
              </a:rPr>
              <a:t>I</a:t>
            </a:r>
            <a:r>
              <a:rPr b="1" lang="en-IN" sz="1800">
                <a:latin typeface="Trebuchet MS"/>
                <a:ea typeface="Trebuchet MS"/>
                <a:cs typeface="Trebuchet MS"/>
                <a:sym typeface="Trebuchet MS"/>
              </a:rPr>
              <a:t>nterface Screenshots</a:t>
            </a:r>
            <a:r>
              <a:rPr b="1" i="0" lang="en-IN" sz="1800" u="none" cap="none" strike="noStrike">
                <a:solidFill>
                  <a:srgbClr val="000000"/>
                </a:solidFill>
                <a:latin typeface="Trebuchet MS"/>
                <a:ea typeface="Trebuchet MS"/>
                <a:cs typeface="Trebuchet MS"/>
                <a:sym typeface="Trebuchet MS"/>
              </a:rPr>
              <a:t>:</a:t>
            </a:r>
            <a:endParaRPr b="1" i="0" sz="1800" u="none" cap="none" strike="noStrike">
              <a:solidFill>
                <a:srgbClr val="000000"/>
              </a:solidFill>
              <a:latin typeface="Trebuchet MS"/>
              <a:ea typeface="Trebuchet MS"/>
              <a:cs typeface="Trebuchet MS"/>
              <a:sym typeface="Trebuchet MS"/>
            </a:endParaRPr>
          </a:p>
        </p:txBody>
      </p:sp>
      <p:pic>
        <p:nvPicPr>
          <p:cNvPr id="370" name="Google Shape;370;p41"/>
          <p:cNvPicPr preferRelativeResize="0"/>
          <p:nvPr/>
        </p:nvPicPr>
        <p:blipFill>
          <a:blip r:embed="rId3">
            <a:alphaModFix/>
          </a:blip>
          <a:stretch>
            <a:fillRect/>
          </a:stretch>
        </p:blipFill>
        <p:spPr>
          <a:xfrm>
            <a:off x="125024" y="2188700"/>
            <a:ext cx="8893953" cy="3885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76" name="Shape 376"/>
        <p:cNvGrpSpPr/>
        <p:nvPr/>
      </p:nvGrpSpPr>
      <p:grpSpPr>
        <a:xfrm>
          <a:off x="0" y="0"/>
          <a:ext cx="0" cy="0"/>
          <a:chOff x="0" y="0"/>
          <a:chExt cx="0" cy="0"/>
        </a:xfrm>
      </p:grpSpPr>
      <p:sp>
        <p:nvSpPr>
          <p:cNvPr id="377" name="Google Shape;377;p42"/>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a:off x="533520" y="1828800"/>
            <a:ext cx="7619700" cy="4724400"/>
          </a:xfrm>
          <a:prstGeom prst="rect">
            <a:avLst/>
          </a:prstGeom>
          <a:noFill/>
          <a:ln>
            <a:noFill/>
          </a:ln>
        </p:spPr>
        <p:txBody>
          <a:bodyPr anchorCtr="0" anchor="t" bIns="45000" lIns="90000" spcFirstLastPara="1" rIns="90000" wrap="square" tIns="45000">
            <a:noAutofit/>
          </a:bodyPr>
          <a:lstStyle/>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p:txBody>
      </p:sp>
      <p:sp>
        <p:nvSpPr>
          <p:cNvPr id="379" name="Google Shape;379;p42"/>
          <p:cNvSpPr/>
          <p:nvPr/>
        </p:nvSpPr>
        <p:spPr>
          <a:xfrm>
            <a:off x="-71075" y="2116325"/>
            <a:ext cx="9079800" cy="4239900"/>
          </a:xfrm>
          <a:prstGeom prst="rect">
            <a:avLst/>
          </a:prstGeom>
          <a:noFill/>
          <a:ln>
            <a:noFill/>
          </a:ln>
        </p:spPr>
        <p:txBody>
          <a:bodyPr anchorCtr="0" anchor="ctr" bIns="45000" lIns="90000" spcFirstLastPara="1" rIns="90000" wrap="square" tIns="45000">
            <a:noAutofit/>
          </a:bodyPr>
          <a:lstStyle/>
          <a:p>
            <a:pPr indent="-330200" lvl="0" marL="457200" rtl="0" algn="l">
              <a:spcBef>
                <a:spcPts val="0"/>
              </a:spcBef>
              <a:spcAft>
                <a:spcPts val="0"/>
              </a:spcAft>
              <a:buClr>
                <a:srgbClr val="000000"/>
              </a:buClr>
              <a:buSzPts val="1600"/>
              <a:buFont typeface="Trebuchet MS"/>
              <a:buChar char="▪"/>
            </a:pPr>
            <a:r>
              <a:rPr lang="en-IN" sz="1600">
                <a:solidFill>
                  <a:srgbClr val="000000"/>
                </a:solidFill>
                <a:latin typeface="Trebuchet MS"/>
                <a:ea typeface="Trebuchet MS"/>
                <a:cs typeface="Trebuchet MS"/>
                <a:sym typeface="Trebuchet MS"/>
              </a:rPr>
              <a:t>Tested on a one minute video. The number of frames generated was 519 (using opencv).</a:t>
            </a:r>
            <a:endParaRPr sz="1600">
              <a:solidFill>
                <a:srgbClr val="000000"/>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rgbClr val="000000"/>
              </a:solidFill>
              <a:latin typeface="Trebuchet MS"/>
              <a:ea typeface="Trebuchet MS"/>
              <a:cs typeface="Trebuchet MS"/>
              <a:sym typeface="Trebuchet MS"/>
            </a:endParaRPr>
          </a:p>
          <a:p>
            <a:pPr indent="-330200" lvl="0" marL="457200" rtl="0" algn="l">
              <a:spcBef>
                <a:spcPts val="0"/>
              </a:spcBef>
              <a:spcAft>
                <a:spcPts val="0"/>
              </a:spcAft>
              <a:buClr>
                <a:srgbClr val="000000"/>
              </a:buClr>
              <a:buSzPts val="1600"/>
              <a:buFont typeface="Trebuchet MS"/>
              <a:buChar char="▪"/>
            </a:pPr>
            <a:r>
              <a:rPr lang="en-IN" sz="1600">
                <a:solidFill>
                  <a:srgbClr val="000000"/>
                </a:solidFill>
                <a:latin typeface="Trebuchet MS"/>
                <a:ea typeface="Trebuchet MS"/>
                <a:cs typeface="Trebuchet MS"/>
                <a:sym typeface="Trebuchet MS"/>
              </a:rPr>
              <a:t>The similarity threshold in constructing semantic tracklets varied from 0.6 to 0.8. </a:t>
            </a:r>
            <a:endParaRPr sz="1600">
              <a:solidFill>
                <a:srgbClr val="000000"/>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rgbClr val="000000"/>
              </a:solidFill>
              <a:latin typeface="Trebuchet MS"/>
              <a:ea typeface="Trebuchet MS"/>
              <a:cs typeface="Trebuchet MS"/>
              <a:sym typeface="Trebuchet MS"/>
            </a:endParaRPr>
          </a:p>
          <a:p>
            <a:pPr indent="-330200" lvl="0" marL="457200" rtl="0" algn="l">
              <a:spcBef>
                <a:spcPts val="0"/>
              </a:spcBef>
              <a:spcAft>
                <a:spcPts val="0"/>
              </a:spcAft>
              <a:buClr>
                <a:srgbClr val="000000"/>
              </a:buClr>
              <a:buSzPts val="1600"/>
              <a:buFont typeface="Trebuchet MS"/>
              <a:buChar char="▪"/>
            </a:pPr>
            <a:r>
              <a:rPr lang="en-IN" sz="1600">
                <a:solidFill>
                  <a:srgbClr val="000000"/>
                </a:solidFill>
                <a:latin typeface="Trebuchet MS"/>
                <a:ea typeface="Trebuchet MS"/>
                <a:cs typeface="Trebuchet MS"/>
                <a:sym typeface="Trebuchet MS"/>
              </a:rPr>
              <a:t>Time taken to find similarity between two sentences was approximately 12 seconds. The cutting threshold was set to 5 frames, and the minimum track size was also set to 5 frames. </a:t>
            </a:r>
            <a:endParaRPr sz="1600">
              <a:solidFill>
                <a:srgbClr val="000000"/>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rgbClr val="000000"/>
              </a:solidFill>
              <a:latin typeface="Trebuchet MS"/>
              <a:ea typeface="Trebuchet MS"/>
              <a:cs typeface="Trebuchet MS"/>
              <a:sym typeface="Trebuchet MS"/>
            </a:endParaRPr>
          </a:p>
          <a:p>
            <a:pPr indent="-330200" lvl="0" marL="457200" rtl="0" algn="l">
              <a:spcBef>
                <a:spcPts val="0"/>
              </a:spcBef>
              <a:spcAft>
                <a:spcPts val="0"/>
              </a:spcAft>
              <a:buClr>
                <a:srgbClr val="000000"/>
              </a:buClr>
              <a:buSzPts val="1600"/>
              <a:buFont typeface="Trebuchet MS"/>
              <a:buChar char="▪"/>
            </a:pPr>
            <a:r>
              <a:rPr lang="en-IN" sz="1600">
                <a:solidFill>
                  <a:srgbClr val="000000"/>
                </a:solidFill>
                <a:latin typeface="Trebuchet MS"/>
                <a:ea typeface="Trebuchet MS"/>
                <a:cs typeface="Trebuchet MS"/>
                <a:sym typeface="Trebuchet MS"/>
              </a:rPr>
              <a:t>A set of tracks with representative caption was proposed. </a:t>
            </a:r>
            <a:endParaRPr sz="1600">
              <a:solidFill>
                <a:srgbClr val="000000"/>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rgbClr val="000000"/>
              </a:solidFill>
              <a:latin typeface="Trebuchet MS"/>
              <a:ea typeface="Trebuchet MS"/>
              <a:cs typeface="Trebuchet MS"/>
              <a:sym typeface="Trebuchet MS"/>
            </a:endParaRPr>
          </a:p>
          <a:p>
            <a:pPr indent="-330200" lvl="0" marL="457200" rtl="0" algn="l">
              <a:spcBef>
                <a:spcPts val="0"/>
              </a:spcBef>
              <a:spcAft>
                <a:spcPts val="0"/>
              </a:spcAft>
              <a:buClr>
                <a:srgbClr val="000000"/>
              </a:buClr>
              <a:buSzPts val="1600"/>
              <a:buFont typeface="Trebuchet MS"/>
              <a:buChar char="▪"/>
            </a:pPr>
            <a:r>
              <a:rPr lang="en-IN" sz="1600">
                <a:solidFill>
                  <a:srgbClr val="000000"/>
                </a:solidFill>
                <a:latin typeface="Trebuchet MS"/>
                <a:ea typeface="Trebuchet MS"/>
                <a:cs typeface="Trebuchet MS"/>
                <a:sym typeface="Trebuchet MS"/>
              </a:rPr>
              <a:t>Retrieval Rate : around </a:t>
            </a:r>
            <a:r>
              <a:rPr lang="en-IN" sz="1600">
                <a:latin typeface="Trebuchet MS"/>
                <a:ea typeface="Trebuchet MS"/>
                <a:cs typeface="Trebuchet MS"/>
                <a:sym typeface="Trebuchet MS"/>
              </a:rPr>
              <a:t>17</a:t>
            </a:r>
            <a:r>
              <a:rPr lang="en-IN" sz="1600">
                <a:solidFill>
                  <a:srgbClr val="000000"/>
                </a:solidFill>
                <a:latin typeface="Trebuchet MS"/>
                <a:ea typeface="Trebuchet MS"/>
                <a:cs typeface="Trebuchet MS"/>
                <a:sym typeface="Trebuchet MS"/>
              </a:rPr>
              <a:t> minutes (NeuralTalk2)</a:t>
            </a:r>
            <a:endParaRPr sz="1600">
              <a:solidFill>
                <a:srgbClr val="000000"/>
              </a:solidFill>
              <a:latin typeface="Trebuchet MS"/>
              <a:ea typeface="Trebuchet MS"/>
              <a:cs typeface="Trebuchet MS"/>
              <a:sym typeface="Trebuchet MS"/>
            </a:endParaRPr>
          </a:p>
          <a:p>
            <a:pPr indent="457200" lvl="0" marL="1371600" rtl="0" algn="l">
              <a:spcBef>
                <a:spcPts val="0"/>
              </a:spcBef>
              <a:spcAft>
                <a:spcPts val="0"/>
              </a:spcAft>
              <a:buNone/>
            </a:pPr>
            <a:r>
              <a:rPr lang="en-IN" sz="1600">
                <a:solidFill>
                  <a:srgbClr val="000000"/>
                </a:solidFill>
                <a:latin typeface="Trebuchet MS"/>
                <a:ea typeface="Trebuchet MS"/>
                <a:cs typeface="Trebuchet MS"/>
                <a:sym typeface="Trebuchet MS"/>
              </a:rPr>
              <a:t>  around 3 hours (Densecap) </a:t>
            </a:r>
            <a:endParaRPr sz="1600">
              <a:solidFill>
                <a:srgbClr val="000000"/>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rgbClr val="000000"/>
              </a:solidFill>
              <a:latin typeface="Trebuchet MS"/>
              <a:ea typeface="Trebuchet MS"/>
              <a:cs typeface="Trebuchet MS"/>
              <a:sym typeface="Trebuchet MS"/>
            </a:endParaRPr>
          </a:p>
          <a:p>
            <a:pPr indent="-330200" lvl="0" marL="457200" rtl="0" algn="l">
              <a:spcBef>
                <a:spcPts val="0"/>
              </a:spcBef>
              <a:spcAft>
                <a:spcPts val="0"/>
              </a:spcAft>
              <a:buClr>
                <a:srgbClr val="000000"/>
              </a:buClr>
              <a:buSzPts val="1600"/>
              <a:buFont typeface="Trebuchet MS"/>
              <a:buChar char="▪"/>
            </a:pPr>
            <a:r>
              <a:rPr lang="en-IN" sz="1600">
                <a:solidFill>
                  <a:srgbClr val="000000"/>
                </a:solidFill>
                <a:latin typeface="Trebuchet MS"/>
                <a:ea typeface="Trebuchet MS"/>
                <a:cs typeface="Trebuchet MS"/>
                <a:sym typeface="Trebuchet MS"/>
              </a:rPr>
              <a:t>Padding was added to the retrieved videos if less than one second. </a:t>
            </a:r>
            <a:endParaRPr b="0" i="0" sz="1600" u="none" cap="none" strike="noStrike">
              <a:solidFill>
                <a:srgbClr val="000000"/>
              </a:solidFill>
              <a:latin typeface="Arial"/>
              <a:ea typeface="Arial"/>
              <a:cs typeface="Arial"/>
              <a:sym typeface="Arial"/>
            </a:endParaRPr>
          </a:p>
        </p:txBody>
      </p:sp>
      <p:sp>
        <p:nvSpPr>
          <p:cNvPr id="380" name="Google Shape;380;p42"/>
          <p:cNvSpPr txBox="1"/>
          <p:nvPr/>
        </p:nvSpPr>
        <p:spPr>
          <a:xfrm>
            <a:off x="533525" y="1902050"/>
            <a:ext cx="36567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800" u="sng">
                <a:latin typeface="Trebuchet MS"/>
                <a:ea typeface="Trebuchet MS"/>
                <a:cs typeface="Trebuchet MS"/>
                <a:sym typeface="Trebuchet MS"/>
              </a:rPr>
              <a:t>Video Approach:</a:t>
            </a:r>
            <a:endParaRPr b="1" sz="1800" u="sng">
              <a:latin typeface="Trebuchet MS"/>
              <a:ea typeface="Trebuchet MS"/>
              <a:cs typeface="Trebuchet MS"/>
              <a:sym typeface="Trebuchet MS"/>
            </a:endParaRPr>
          </a:p>
        </p:txBody>
      </p:sp>
      <p:sp>
        <p:nvSpPr>
          <p:cNvPr id="381" name="Google Shape;381;p42"/>
          <p:cNvSpPr/>
          <p:nvPr/>
        </p:nvSpPr>
        <p:spPr>
          <a:xfrm>
            <a:off x="1371600" y="1143000"/>
            <a:ext cx="7771200" cy="46080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Clr>
                <a:schemeClr val="dk1"/>
              </a:buClr>
              <a:buSzPts val="2400"/>
              <a:buFont typeface="Arial"/>
              <a:buNone/>
            </a:pPr>
            <a:r>
              <a:rPr lang="en-IN" sz="2400">
                <a:solidFill>
                  <a:srgbClr val="FF0000"/>
                </a:solidFill>
                <a:latin typeface="Trebuchet MS"/>
                <a:ea typeface="Trebuchet MS"/>
                <a:cs typeface="Trebuchet MS"/>
                <a:sym typeface="Trebuchet MS"/>
              </a:rPr>
              <a:t>Demo and Results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 name="Shape 97"/>
        <p:cNvGrpSpPr/>
        <p:nvPr/>
      </p:nvGrpSpPr>
      <p:grpSpPr>
        <a:xfrm>
          <a:off x="0" y="0"/>
          <a:ext cx="0" cy="0"/>
          <a:chOff x="0" y="0"/>
          <a:chExt cx="0" cy="0"/>
        </a:xfrm>
      </p:grpSpPr>
      <p:sp>
        <p:nvSpPr>
          <p:cNvPr id="98" name="Google Shape;98;p16"/>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400"/>
              <a:buFont typeface="Arial"/>
              <a:buNone/>
            </a:pPr>
            <a:r>
              <a:rPr b="0" i="0" lang="en-IN" sz="2400" u="none" cap="none" strike="noStrike">
                <a:solidFill>
                  <a:srgbClr val="FF0000"/>
                </a:solidFill>
                <a:latin typeface="Trebuchet MS"/>
                <a:ea typeface="Trebuchet MS"/>
                <a:cs typeface="Trebuchet MS"/>
                <a:sym typeface="Trebuchet MS"/>
              </a:rPr>
              <a:t>Project </a:t>
            </a:r>
            <a:r>
              <a:rPr lang="en-IN" sz="2400">
                <a:solidFill>
                  <a:srgbClr val="FF0000"/>
                </a:solidFill>
                <a:latin typeface="Trebuchet MS"/>
                <a:ea typeface="Trebuchet MS"/>
                <a:cs typeface="Trebuchet MS"/>
                <a:sym typeface="Trebuchet MS"/>
              </a:rPr>
              <a:t>Abstract and Scope</a:t>
            </a:r>
            <a:r>
              <a:rPr b="0" i="0" lang="en-IN" sz="2400" u="none" cap="none" strike="noStrike">
                <a:solidFill>
                  <a:srgbClr val="FF0000"/>
                </a:solidFill>
                <a:latin typeface="Trebuchet MS"/>
                <a:ea typeface="Trebuchet MS"/>
                <a:cs typeface="Trebuchet MS"/>
                <a:sym typeface="Trebuchet MS"/>
              </a:rPr>
              <a:t> </a:t>
            </a:r>
            <a:endParaRPr b="0" i="0" sz="1800" u="none" cap="none" strike="noStrike">
              <a:solidFill>
                <a:srgbClr val="000000"/>
              </a:solidFill>
              <a:latin typeface="Arial"/>
              <a:ea typeface="Arial"/>
              <a:cs typeface="Arial"/>
              <a:sym typeface="Arial"/>
            </a:endParaRPr>
          </a:p>
        </p:txBody>
      </p:sp>
      <p:sp>
        <p:nvSpPr>
          <p:cNvPr id="100" name="Google Shape;100;p16"/>
          <p:cNvSpPr txBox="1"/>
          <p:nvPr/>
        </p:nvSpPr>
        <p:spPr>
          <a:xfrm>
            <a:off x="357200" y="1757375"/>
            <a:ext cx="6279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600">
                <a:latin typeface="Trebuchet MS"/>
                <a:ea typeface="Trebuchet MS"/>
                <a:cs typeface="Trebuchet MS"/>
                <a:sym typeface="Trebuchet MS"/>
              </a:rPr>
              <a:t>Scenario 1</a:t>
            </a:r>
            <a:r>
              <a:rPr lang="en-IN" sz="1600">
                <a:latin typeface="Trebuchet MS"/>
                <a:ea typeface="Trebuchet MS"/>
                <a:cs typeface="Trebuchet MS"/>
                <a:sym typeface="Trebuchet MS"/>
              </a:rPr>
              <a:t> - CCTV capturing a criminal trying to steal car parts</a:t>
            </a:r>
            <a:endParaRPr sz="1600">
              <a:latin typeface="Trebuchet MS"/>
              <a:ea typeface="Trebuchet MS"/>
              <a:cs typeface="Trebuchet MS"/>
              <a:sym typeface="Trebuchet MS"/>
            </a:endParaRPr>
          </a:p>
        </p:txBody>
      </p:sp>
      <p:pic>
        <p:nvPicPr>
          <p:cNvPr id="101" name="Google Shape;101;p16"/>
          <p:cNvPicPr preferRelativeResize="0"/>
          <p:nvPr/>
        </p:nvPicPr>
        <p:blipFill rotWithShape="1">
          <a:blip r:embed="rId3">
            <a:alphaModFix/>
          </a:blip>
          <a:srcRect b="6454" l="0" r="0" t="0"/>
          <a:stretch/>
        </p:blipFill>
        <p:spPr>
          <a:xfrm>
            <a:off x="5316350" y="2762250"/>
            <a:ext cx="3637974" cy="1914200"/>
          </a:xfrm>
          <a:prstGeom prst="rect">
            <a:avLst/>
          </a:prstGeom>
          <a:noFill/>
          <a:ln>
            <a:noFill/>
          </a:ln>
        </p:spPr>
      </p:pic>
      <p:pic>
        <p:nvPicPr>
          <p:cNvPr id="102" name="Google Shape;102;p16"/>
          <p:cNvPicPr preferRelativeResize="0"/>
          <p:nvPr/>
        </p:nvPicPr>
        <p:blipFill>
          <a:blip r:embed="rId4">
            <a:alphaModFix/>
          </a:blip>
          <a:stretch>
            <a:fillRect/>
          </a:stretch>
        </p:blipFill>
        <p:spPr>
          <a:xfrm>
            <a:off x="136525" y="2830700"/>
            <a:ext cx="2768606" cy="1845738"/>
          </a:xfrm>
          <a:prstGeom prst="rect">
            <a:avLst/>
          </a:prstGeom>
          <a:noFill/>
          <a:ln>
            <a:noFill/>
          </a:ln>
        </p:spPr>
      </p:pic>
      <p:sp>
        <p:nvSpPr>
          <p:cNvPr id="103" name="Google Shape;103;p16"/>
          <p:cNvSpPr txBox="1"/>
          <p:nvPr/>
        </p:nvSpPr>
        <p:spPr>
          <a:xfrm>
            <a:off x="1079425" y="4873625"/>
            <a:ext cx="1047900" cy="428400"/>
          </a:xfrm>
          <a:prstGeom prst="rect">
            <a:avLst/>
          </a:prstGeom>
          <a:solidFill>
            <a:srgbClr val="98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INPUT</a:t>
            </a:r>
            <a:endParaRPr b="1">
              <a:solidFill>
                <a:srgbClr val="FFFFFF"/>
              </a:solidFill>
              <a:latin typeface="Trebuchet MS"/>
              <a:ea typeface="Trebuchet MS"/>
              <a:cs typeface="Trebuchet MS"/>
              <a:sym typeface="Trebuchet MS"/>
            </a:endParaRPr>
          </a:p>
        </p:txBody>
      </p:sp>
      <p:sp>
        <p:nvSpPr>
          <p:cNvPr id="104" name="Google Shape;104;p16"/>
          <p:cNvSpPr txBox="1"/>
          <p:nvPr/>
        </p:nvSpPr>
        <p:spPr>
          <a:xfrm>
            <a:off x="793825" y="5378150"/>
            <a:ext cx="1619100" cy="428400"/>
          </a:xfrm>
          <a:prstGeom prst="rect">
            <a:avLst/>
          </a:prstGeom>
          <a:solidFill>
            <a:srgbClr val="CC412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rgbClr val="FFFFFF"/>
                </a:solidFill>
              </a:rPr>
              <a:t>CCTV Footage</a:t>
            </a:r>
            <a:endParaRPr b="1">
              <a:solidFill>
                <a:srgbClr val="FFFFFF"/>
              </a:solidFill>
            </a:endParaRPr>
          </a:p>
        </p:txBody>
      </p:sp>
      <p:cxnSp>
        <p:nvCxnSpPr>
          <p:cNvPr id="105" name="Google Shape;105;p16"/>
          <p:cNvCxnSpPr/>
          <p:nvPr/>
        </p:nvCxnSpPr>
        <p:spPr>
          <a:xfrm flipH="1" rot="10800000">
            <a:off x="3206687" y="3714850"/>
            <a:ext cx="2444700" cy="20400"/>
          </a:xfrm>
          <a:prstGeom prst="straightConnector1">
            <a:avLst/>
          </a:prstGeom>
          <a:noFill/>
          <a:ln cap="flat" cmpd="sng" w="38100">
            <a:solidFill>
              <a:schemeClr val="dk2"/>
            </a:solidFill>
            <a:prstDash val="solid"/>
            <a:round/>
            <a:headEnd len="med" w="med" type="none"/>
            <a:tailEnd len="med" w="med" type="stealth"/>
          </a:ln>
        </p:spPr>
      </p:cxnSp>
      <p:sp>
        <p:nvSpPr>
          <p:cNvPr id="106" name="Google Shape;106;p16"/>
          <p:cNvSpPr txBox="1"/>
          <p:nvPr/>
        </p:nvSpPr>
        <p:spPr>
          <a:xfrm>
            <a:off x="3571875" y="3183075"/>
            <a:ext cx="1365300" cy="4284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600">
                <a:solidFill>
                  <a:srgbClr val="FFFFFF"/>
                </a:solidFill>
                <a:latin typeface="Trebuchet MS"/>
                <a:ea typeface="Trebuchet MS"/>
                <a:cs typeface="Trebuchet MS"/>
                <a:sym typeface="Trebuchet MS"/>
              </a:rPr>
              <a:t>Voice query</a:t>
            </a:r>
            <a:endParaRPr b="1" sz="1600">
              <a:solidFill>
                <a:srgbClr val="FFFFFF"/>
              </a:solidFill>
              <a:latin typeface="Trebuchet MS"/>
              <a:ea typeface="Trebuchet MS"/>
              <a:cs typeface="Trebuchet MS"/>
              <a:sym typeface="Trebuchet MS"/>
            </a:endParaRPr>
          </a:p>
        </p:txBody>
      </p:sp>
      <p:sp>
        <p:nvSpPr>
          <p:cNvPr id="107" name="Google Shape;107;p16"/>
          <p:cNvSpPr txBox="1"/>
          <p:nvPr/>
        </p:nvSpPr>
        <p:spPr>
          <a:xfrm>
            <a:off x="3207425" y="3838500"/>
            <a:ext cx="2332800" cy="317400"/>
          </a:xfrm>
          <a:prstGeom prst="rect">
            <a:avLst/>
          </a:prstGeom>
          <a:solidFill>
            <a:srgbClr val="CC412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a:solidFill>
                  <a:srgbClr val="FFFFFF"/>
                </a:solidFill>
              </a:rPr>
              <a:t>Man approaching red car</a:t>
            </a:r>
            <a:endParaRPr b="1">
              <a:solidFill>
                <a:srgbClr val="FFFFFF"/>
              </a:solidFill>
            </a:endParaRPr>
          </a:p>
        </p:txBody>
      </p:sp>
      <p:sp>
        <p:nvSpPr>
          <p:cNvPr id="108" name="Google Shape;108;p16"/>
          <p:cNvSpPr txBox="1"/>
          <p:nvPr/>
        </p:nvSpPr>
        <p:spPr>
          <a:xfrm>
            <a:off x="6611388" y="4873625"/>
            <a:ext cx="1047900" cy="428400"/>
          </a:xfrm>
          <a:prstGeom prst="rect">
            <a:avLst/>
          </a:prstGeom>
          <a:solidFill>
            <a:srgbClr val="98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OUTPUT</a:t>
            </a:r>
            <a:endParaRPr b="1">
              <a:solidFill>
                <a:srgbClr val="FFFFFF"/>
              </a:solidFill>
              <a:latin typeface="Trebuchet MS"/>
              <a:ea typeface="Trebuchet MS"/>
              <a:cs typeface="Trebuchet MS"/>
              <a:sym typeface="Trebuchet MS"/>
            </a:endParaRPr>
          </a:p>
        </p:txBody>
      </p:sp>
      <p:sp>
        <p:nvSpPr>
          <p:cNvPr id="109" name="Google Shape;109;p16"/>
          <p:cNvSpPr txBox="1"/>
          <p:nvPr/>
        </p:nvSpPr>
        <p:spPr>
          <a:xfrm>
            <a:off x="5500198" y="5378150"/>
            <a:ext cx="3246900" cy="797100"/>
          </a:xfrm>
          <a:prstGeom prst="rect">
            <a:avLst/>
          </a:prstGeom>
          <a:solidFill>
            <a:srgbClr val="CC412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rgbClr val="FFFFFF"/>
                </a:solidFill>
              </a:rPr>
              <a:t>Appropriate segments from the CCTV where the cart parts are being stolen</a:t>
            </a:r>
            <a:endParaRPr b="1">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87" name="Shape 387"/>
        <p:cNvGrpSpPr/>
        <p:nvPr/>
      </p:nvGrpSpPr>
      <p:grpSpPr>
        <a:xfrm>
          <a:off x="0" y="0"/>
          <a:ext cx="0" cy="0"/>
          <a:chOff x="0" y="0"/>
          <a:chExt cx="0" cy="0"/>
        </a:xfrm>
      </p:grpSpPr>
      <p:sp>
        <p:nvSpPr>
          <p:cNvPr id="388" name="Google Shape;388;p43"/>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3"/>
          <p:cNvSpPr/>
          <p:nvPr/>
        </p:nvSpPr>
        <p:spPr>
          <a:xfrm>
            <a:off x="1371600" y="1143000"/>
            <a:ext cx="7772400" cy="39540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Clr>
                <a:schemeClr val="dk1"/>
              </a:buClr>
              <a:buSzPts val="2400"/>
              <a:buFont typeface="Arial"/>
              <a:buNone/>
            </a:pPr>
            <a:r>
              <a:rPr lang="en-IN" sz="2400">
                <a:solidFill>
                  <a:srgbClr val="FF0000"/>
                </a:solidFill>
                <a:latin typeface="Trebuchet MS"/>
                <a:ea typeface="Trebuchet MS"/>
                <a:cs typeface="Trebuchet MS"/>
                <a:sym typeface="Trebuchet MS"/>
              </a:rPr>
              <a:t>Demo and Results</a:t>
            </a:r>
            <a:endParaRPr b="0" i="0" sz="1800" u="none" cap="none" strike="noStrike">
              <a:solidFill>
                <a:srgbClr val="000000"/>
              </a:solidFill>
              <a:latin typeface="Arial"/>
              <a:ea typeface="Arial"/>
              <a:cs typeface="Arial"/>
              <a:sym typeface="Arial"/>
            </a:endParaRPr>
          </a:p>
        </p:txBody>
      </p:sp>
      <p:sp>
        <p:nvSpPr>
          <p:cNvPr id="390" name="Google Shape;390;p43"/>
          <p:cNvSpPr/>
          <p:nvPr/>
        </p:nvSpPr>
        <p:spPr>
          <a:xfrm>
            <a:off x="225570" y="1793275"/>
            <a:ext cx="7619700" cy="4724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100"/>
              <a:buFont typeface="Arial"/>
              <a:buNone/>
            </a:pPr>
            <a:r>
              <a:rPr b="1" i="0" lang="en-IN" sz="2100" u="sng" cap="none" strike="noStrike">
                <a:solidFill>
                  <a:schemeClr val="dk1"/>
                </a:solidFill>
                <a:latin typeface="Trebuchet MS"/>
                <a:ea typeface="Trebuchet MS"/>
                <a:cs typeface="Trebuchet MS"/>
                <a:sym typeface="Trebuchet MS"/>
              </a:rPr>
              <a:t>NeuralTalk2 Approach</a:t>
            </a:r>
            <a:endParaRPr b="1" i="0" sz="2100" u="sng" cap="none" strike="noStrike">
              <a:solidFill>
                <a:schemeClr val="dk1"/>
              </a:solidFill>
              <a:latin typeface="Trebuchet MS"/>
              <a:ea typeface="Trebuchet MS"/>
              <a:cs typeface="Trebuchet MS"/>
              <a:sym typeface="Trebuchet MS"/>
            </a:endParaRPr>
          </a:p>
          <a:p>
            <a:pPr indent="0" lvl="0" marL="0" marR="0" rtl="0" algn="ctr">
              <a:lnSpc>
                <a:spcPct val="100000"/>
              </a:lnSpc>
              <a:spcBef>
                <a:spcPts val="0"/>
              </a:spcBef>
              <a:spcAft>
                <a:spcPts val="0"/>
              </a:spcAft>
              <a:buClr>
                <a:schemeClr val="dk1"/>
              </a:buClr>
              <a:buSzPts val="1100"/>
              <a:buFont typeface="Arial"/>
              <a:buNone/>
            </a:pPr>
            <a:r>
              <a:t/>
            </a:r>
            <a:endParaRPr b="1" i="0" sz="2100" u="sng"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IN" sz="1600" u="none" cap="none" strike="noStrike">
                <a:solidFill>
                  <a:schemeClr val="dk1"/>
                </a:solidFill>
                <a:latin typeface="Trebuchet MS"/>
                <a:ea typeface="Trebuchet MS"/>
                <a:cs typeface="Trebuchet MS"/>
                <a:sym typeface="Trebuchet MS"/>
              </a:rPr>
              <a:t>Video:</a:t>
            </a:r>
            <a:r>
              <a:rPr b="0" i="0" lang="en-IN" sz="1600" u="sng" cap="none" strike="noStrike">
                <a:solidFill>
                  <a:schemeClr val="hlink"/>
                </a:solidFill>
                <a:latin typeface="Trebuchet MS"/>
                <a:ea typeface="Trebuchet MS"/>
                <a:cs typeface="Trebuchet MS"/>
                <a:sym typeface="Trebuchet MS"/>
                <a:hlinkClick r:id="rId3"/>
              </a:rPr>
              <a:t>https://youtu.be/rnQLGLvlSIQ</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IN" sz="1600" u="none" cap="none" strike="noStrike">
                <a:solidFill>
                  <a:schemeClr val="dk1"/>
                </a:solidFill>
                <a:latin typeface="Trebuchet MS"/>
                <a:ea typeface="Trebuchet MS"/>
                <a:cs typeface="Trebuchet MS"/>
                <a:sym typeface="Trebuchet MS"/>
              </a:rPr>
              <a:t>Voice query: “</a:t>
            </a:r>
            <a:r>
              <a:rPr b="1" i="0" lang="en-IN" sz="1600" u="none" cap="none" strike="noStrike">
                <a:solidFill>
                  <a:schemeClr val="dk1"/>
                </a:solidFill>
                <a:latin typeface="Trebuchet MS"/>
                <a:ea typeface="Trebuchet MS"/>
                <a:cs typeface="Trebuchet MS"/>
                <a:sym typeface="Trebuchet MS"/>
              </a:rPr>
              <a:t>a woman is skiing</a:t>
            </a:r>
            <a:r>
              <a:rPr b="0" i="0" lang="en-IN" sz="1600" u="none" cap="none" strike="noStrike">
                <a:solidFill>
                  <a:schemeClr val="dk1"/>
                </a:solidFill>
                <a:latin typeface="Trebuchet MS"/>
                <a:ea typeface="Trebuchet MS"/>
                <a:cs typeface="Trebuchet MS"/>
                <a:sym typeface="Trebuchet MS"/>
              </a:rPr>
              <a:t>” </a:t>
            </a:r>
            <a:br>
              <a:rPr b="0" i="0" lang="en-IN" sz="1600" u="none" cap="none" strike="noStrike">
                <a:solidFill>
                  <a:schemeClr val="dk1"/>
                </a:solidFill>
                <a:latin typeface="Trebuchet MS"/>
                <a:ea typeface="Trebuchet MS"/>
                <a:cs typeface="Trebuchet MS"/>
                <a:sym typeface="Trebuchet MS"/>
              </a:rPr>
            </a:br>
            <a:r>
              <a:rPr b="0" i="0" lang="en-IN" sz="1600" u="none" cap="none" strike="noStrike">
                <a:solidFill>
                  <a:schemeClr val="dk1"/>
                </a:solidFill>
                <a:latin typeface="Trebuchet MS"/>
                <a:ea typeface="Trebuchet MS"/>
                <a:cs typeface="Trebuchet MS"/>
                <a:sym typeface="Trebuchet MS"/>
              </a:rPr>
              <a:t>Outputs:</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IN" sz="1600" u="sng" cap="none" strike="noStrike">
                <a:solidFill>
                  <a:schemeClr val="hlink"/>
                </a:solidFill>
                <a:latin typeface="Trebuchet MS"/>
                <a:ea typeface="Trebuchet MS"/>
                <a:cs typeface="Trebuchet MS"/>
                <a:sym typeface="Trebuchet MS"/>
                <a:hlinkClick r:id="rId4"/>
              </a:rPr>
              <a:t>https://youtu.be/HuUamlDneSg</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IN" sz="1600" u="sng" cap="none" strike="noStrike">
                <a:solidFill>
                  <a:schemeClr val="hlink"/>
                </a:solidFill>
                <a:latin typeface="Trebuchet MS"/>
                <a:ea typeface="Trebuchet MS"/>
                <a:cs typeface="Trebuchet MS"/>
                <a:sym typeface="Trebuchet MS"/>
                <a:hlinkClick r:id="rId5"/>
              </a:rPr>
              <a:t>https://youtu.be/HigfoDnZsbY</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b="0" i="0" lang="en-IN" sz="1600" u="sng" cap="none" strike="noStrike">
                <a:solidFill>
                  <a:schemeClr val="hlink"/>
                </a:solidFill>
                <a:latin typeface="Trebuchet MS"/>
                <a:ea typeface="Trebuchet MS"/>
                <a:cs typeface="Trebuchet MS"/>
                <a:sym typeface="Trebuchet MS"/>
                <a:hlinkClick r:id="rId6"/>
              </a:rPr>
              <a:t>https://youtu.be/t-U2jXjfzik</a:t>
            </a:r>
            <a:endParaRPr b="0" i="0" sz="2400" u="none" cap="none" strike="noStrike">
              <a:solidFill>
                <a:srgbClr val="0000FF"/>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96" name="Shape 396"/>
        <p:cNvGrpSpPr/>
        <p:nvPr/>
      </p:nvGrpSpPr>
      <p:grpSpPr>
        <a:xfrm>
          <a:off x="0" y="0"/>
          <a:ext cx="0" cy="0"/>
          <a:chOff x="0" y="0"/>
          <a:chExt cx="0" cy="0"/>
        </a:xfrm>
      </p:grpSpPr>
      <p:sp>
        <p:nvSpPr>
          <p:cNvPr id="397" name="Google Shape;397;p44"/>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4"/>
          <p:cNvSpPr/>
          <p:nvPr/>
        </p:nvSpPr>
        <p:spPr>
          <a:xfrm>
            <a:off x="1371600" y="1143000"/>
            <a:ext cx="7772400" cy="39540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Clr>
                <a:schemeClr val="dk1"/>
              </a:buClr>
              <a:buSzPts val="2400"/>
              <a:buFont typeface="Arial"/>
              <a:buNone/>
            </a:pPr>
            <a:r>
              <a:rPr lang="en-IN" sz="2400">
                <a:solidFill>
                  <a:srgbClr val="FF0000"/>
                </a:solidFill>
                <a:latin typeface="Trebuchet MS"/>
                <a:ea typeface="Trebuchet MS"/>
                <a:cs typeface="Trebuchet MS"/>
                <a:sym typeface="Trebuchet MS"/>
              </a:rPr>
              <a:t>Demo and Results</a:t>
            </a:r>
            <a:endParaRPr b="0" i="0" sz="1800" u="none" cap="none" strike="noStrike">
              <a:solidFill>
                <a:srgbClr val="000000"/>
              </a:solidFill>
              <a:latin typeface="Arial"/>
              <a:ea typeface="Arial"/>
              <a:cs typeface="Arial"/>
              <a:sym typeface="Arial"/>
            </a:endParaRPr>
          </a:p>
        </p:txBody>
      </p:sp>
      <p:sp>
        <p:nvSpPr>
          <p:cNvPr id="399" name="Google Shape;399;p44"/>
          <p:cNvSpPr/>
          <p:nvPr/>
        </p:nvSpPr>
        <p:spPr>
          <a:xfrm>
            <a:off x="225570" y="1793275"/>
            <a:ext cx="7619700" cy="4724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100"/>
              <a:buFont typeface="Arial"/>
              <a:buNone/>
            </a:pPr>
            <a:r>
              <a:rPr b="1" i="0" lang="en-IN" sz="2100" u="sng" cap="none" strike="noStrike">
                <a:solidFill>
                  <a:schemeClr val="dk1"/>
                </a:solidFill>
                <a:latin typeface="Trebuchet MS"/>
                <a:ea typeface="Trebuchet MS"/>
                <a:cs typeface="Trebuchet MS"/>
                <a:sym typeface="Trebuchet MS"/>
              </a:rPr>
              <a:t>Densecap Approach</a:t>
            </a:r>
            <a:endParaRPr b="1" i="0" sz="2100" u="sng" cap="none" strike="noStrike">
              <a:solidFill>
                <a:schemeClr val="dk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100"/>
              <a:buFont typeface="Arial"/>
              <a:buNone/>
            </a:pPr>
            <a:r>
              <a:t/>
            </a:r>
            <a:endParaRPr b="1" i="0" sz="2100" u="sng"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IN" sz="1600" u="none" cap="none" strike="noStrike">
                <a:solidFill>
                  <a:schemeClr val="dk1"/>
                </a:solidFill>
                <a:latin typeface="Trebuchet MS"/>
                <a:ea typeface="Trebuchet MS"/>
                <a:cs typeface="Trebuchet MS"/>
                <a:sym typeface="Trebuchet MS"/>
              </a:rPr>
              <a:t>Video:</a:t>
            </a:r>
            <a:r>
              <a:rPr b="0" i="0" lang="en-IN" sz="1600" u="sng" cap="none" strike="noStrike">
                <a:solidFill>
                  <a:schemeClr val="hlink"/>
                </a:solidFill>
                <a:latin typeface="Trebuchet MS"/>
                <a:ea typeface="Trebuchet MS"/>
                <a:cs typeface="Trebuchet MS"/>
                <a:sym typeface="Trebuchet MS"/>
                <a:hlinkClick r:id="rId3"/>
              </a:rPr>
              <a:t>https://youtu.be/rnQLGLvlSIQ</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IN" sz="1600" u="none" cap="none" strike="noStrike">
                <a:solidFill>
                  <a:schemeClr val="dk1"/>
                </a:solidFill>
                <a:latin typeface="Trebuchet MS"/>
                <a:ea typeface="Trebuchet MS"/>
                <a:cs typeface="Trebuchet MS"/>
                <a:sym typeface="Trebuchet MS"/>
              </a:rPr>
              <a:t>Voice query: “</a:t>
            </a:r>
            <a:r>
              <a:rPr b="1" i="0" lang="en-IN" sz="1600" u="none" cap="none" strike="noStrike">
                <a:solidFill>
                  <a:schemeClr val="dk1"/>
                </a:solidFill>
                <a:latin typeface="Trebuchet MS"/>
                <a:ea typeface="Trebuchet MS"/>
                <a:cs typeface="Trebuchet MS"/>
                <a:sym typeface="Trebuchet MS"/>
              </a:rPr>
              <a:t>a woman is skiing</a:t>
            </a:r>
            <a:r>
              <a:rPr b="0" i="0" lang="en-IN" sz="1600" u="none" cap="none" strike="noStrike">
                <a:solidFill>
                  <a:schemeClr val="dk1"/>
                </a:solidFill>
                <a:latin typeface="Trebuchet MS"/>
                <a:ea typeface="Trebuchet MS"/>
                <a:cs typeface="Trebuchet MS"/>
                <a:sym typeface="Trebuchet MS"/>
              </a:rPr>
              <a:t>” </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IN" sz="1600" u="none" cap="none" strike="noStrike">
                <a:solidFill>
                  <a:schemeClr val="dk1"/>
                </a:solidFill>
                <a:latin typeface="Trebuchet MS"/>
                <a:ea typeface="Trebuchet MS"/>
                <a:cs typeface="Trebuchet MS"/>
                <a:sym typeface="Trebuchet MS"/>
              </a:rPr>
              <a:t>Outputs:</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IN" sz="1600" u="sng" cap="none" strike="noStrike">
                <a:solidFill>
                  <a:schemeClr val="hlink"/>
                </a:solidFill>
                <a:latin typeface="Trebuchet MS"/>
                <a:ea typeface="Trebuchet MS"/>
                <a:cs typeface="Trebuchet MS"/>
                <a:sym typeface="Trebuchet MS"/>
                <a:hlinkClick r:id="rId4"/>
              </a:rPr>
              <a:t>https://youtu.be/g14sERx98qw</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IN" sz="1600" u="sng" cap="none" strike="noStrike">
                <a:solidFill>
                  <a:schemeClr val="hlink"/>
                </a:solidFill>
                <a:latin typeface="Trebuchet MS"/>
                <a:ea typeface="Trebuchet MS"/>
                <a:cs typeface="Trebuchet MS"/>
                <a:sym typeface="Trebuchet MS"/>
                <a:hlinkClick r:id="rId5"/>
              </a:rPr>
              <a:t>https://youtu.be/lq9eHwS6Uq4</a:t>
            </a:r>
            <a:endParaRPr b="1" i="0" sz="2100" u="sng"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05" name="Shape 405"/>
        <p:cNvGrpSpPr/>
        <p:nvPr/>
      </p:nvGrpSpPr>
      <p:grpSpPr>
        <a:xfrm>
          <a:off x="0" y="0"/>
          <a:ext cx="0" cy="0"/>
          <a:chOff x="0" y="0"/>
          <a:chExt cx="0" cy="0"/>
        </a:xfrm>
      </p:grpSpPr>
      <p:sp>
        <p:nvSpPr>
          <p:cNvPr id="406" name="Google Shape;406;p45"/>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5"/>
          <p:cNvSpPr/>
          <p:nvPr/>
        </p:nvSpPr>
        <p:spPr>
          <a:xfrm>
            <a:off x="1371600" y="1143000"/>
            <a:ext cx="7772400" cy="39540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Clr>
                <a:schemeClr val="dk1"/>
              </a:buClr>
              <a:buSzPts val="2400"/>
              <a:buFont typeface="Arial"/>
              <a:buNone/>
            </a:pPr>
            <a:r>
              <a:rPr lang="en-IN" sz="2400">
                <a:solidFill>
                  <a:srgbClr val="FF0000"/>
                </a:solidFill>
                <a:latin typeface="Trebuchet MS"/>
                <a:ea typeface="Trebuchet MS"/>
                <a:cs typeface="Trebuchet MS"/>
                <a:sym typeface="Trebuchet MS"/>
              </a:rPr>
              <a:t>Demo and Results</a:t>
            </a:r>
            <a:endParaRPr b="0" i="0" sz="1800" u="none" cap="none" strike="noStrike">
              <a:solidFill>
                <a:srgbClr val="000000"/>
              </a:solidFill>
              <a:latin typeface="Arial"/>
              <a:ea typeface="Arial"/>
              <a:cs typeface="Arial"/>
              <a:sym typeface="Arial"/>
            </a:endParaRPr>
          </a:p>
        </p:txBody>
      </p:sp>
      <p:sp>
        <p:nvSpPr>
          <p:cNvPr id="408" name="Google Shape;408;p45"/>
          <p:cNvSpPr/>
          <p:nvPr/>
        </p:nvSpPr>
        <p:spPr>
          <a:xfrm>
            <a:off x="225570" y="1793275"/>
            <a:ext cx="7619700" cy="4724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100"/>
              <a:buFont typeface="Arial"/>
              <a:buNone/>
            </a:pPr>
            <a:r>
              <a:rPr b="1" lang="en-IN" sz="2100" u="sng">
                <a:solidFill>
                  <a:schemeClr val="dk1"/>
                </a:solidFill>
                <a:latin typeface="Trebuchet MS"/>
                <a:ea typeface="Trebuchet MS"/>
                <a:cs typeface="Trebuchet MS"/>
                <a:sym typeface="Trebuchet MS"/>
              </a:rPr>
              <a:t>Audio Approach:</a:t>
            </a:r>
            <a:endParaRPr b="1" sz="2100" u="sng">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1" sz="2100" u="sng">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Tested on a 49 minute youtube lecture video on SVM by Patrick Winston. The number of transcripts generated was 868.</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The similarity threshold in constructing semantic tracklets was set to 0.6. </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Time taken to find similarity between two sentences was approximately 12 seconds. The cutting threshold was set to 2 transcripts, and the minimum track size was also set to 7 seconds. </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Different set of tracks relevant to the input query was proposed. </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Retrieval Rate : One day</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1" sz="2100" u="sng">
              <a:solidFill>
                <a:schemeClr val="dk1"/>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14" name="Shape 414"/>
        <p:cNvGrpSpPr/>
        <p:nvPr/>
      </p:nvGrpSpPr>
      <p:grpSpPr>
        <a:xfrm>
          <a:off x="0" y="0"/>
          <a:ext cx="0" cy="0"/>
          <a:chOff x="0" y="0"/>
          <a:chExt cx="0" cy="0"/>
        </a:xfrm>
      </p:grpSpPr>
      <p:sp>
        <p:nvSpPr>
          <p:cNvPr id="415" name="Google Shape;415;p46"/>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6"/>
          <p:cNvSpPr/>
          <p:nvPr/>
        </p:nvSpPr>
        <p:spPr>
          <a:xfrm>
            <a:off x="1371600" y="1143000"/>
            <a:ext cx="7772400" cy="39540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Clr>
                <a:schemeClr val="dk1"/>
              </a:buClr>
              <a:buSzPts val="2400"/>
              <a:buFont typeface="Arial"/>
              <a:buNone/>
            </a:pPr>
            <a:r>
              <a:rPr lang="en-IN" sz="2400">
                <a:solidFill>
                  <a:srgbClr val="FF0000"/>
                </a:solidFill>
                <a:latin typeface="Trebuchet MS"/>
                <a:ea typeface="Trebuchet MS"/>
                <a:cs typeface="Trebuchet MS"/>
                <a:sym typeface="Trebuchet MS"/>
              </a:rPr>
              <a:t>Demo and Results</a:t>
            </a:r>
            <a:endParaRPr b="0" i="0" sz="1800" u="none" cap="none" strike="noStrike">
              <a:solidFill>
                <a:srgbClr val="000000"/>
              </a:solidFill>
              <a:latin typeface="Arial"/>
              <a:ea typeface="Arial"/>
              <a:cs typeface="Arial"/>
              <a:sym typeface="Arial"/>
            </a:endParaRPr>
          </a:p>
        </p:txBody>
      </p:sp>
      <p:sp>
        <p:nvSpPr>
          <p:cNvPr id="417" name="Google Shape;417;p46"/>
          <p:cNvSpPr/>
          <p:nvPr/>
        </p:nvSpPr>
        <p:spPr>
          <a:xfrm>
            <a:off x="225570" y="1793275"/>
            <a:ext cx="7619700" cy="4724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100"/>
              <a:buFont typeface="Arial"/>
              <a:buNone/>
            </a:pPr>
            <a:r>
              <a:rPr b="1" lang="en-IN" sz="2100" u="sng">
                <a:solidFill>
                  <a:schemeClr val="dk1"/>
                </a:solidFill>
                <a:latin typeface="Trebuchet MS"/>
                <a:ea typeface="Trebuchet MS"/>
                <a:cs typeface="Trebuchet MS"/>
                <a:sym typeface="Trebuchet MS"/>
              </a:rPr>
              <a:t>Audio</a:t>
            </a:r>
            <a:r>
              <a:rPr b="1" i="0" lang="en-IN" sz="2100" u="sng" cap="none" strike="noStrike">
                <a:solidFill>
                  <a:schemeClr val="dk1"/>
                </a:solidFill>
                <a:latin typeface="Trebuchet MS"/>
                <a:ea typeface="Trebuchet MS"/>
                <a:cs typeface="Trebuchet MS"/>
                <a:sym typeface="Trebuchet MS"/>
              </a:rPr>
              <a:t> Approach</a:t>
            </a:r>
            <a:endParaRPr b="1" i="0" sz="2100" u="sng" cap="none" strike="noStrike">
              <a:solidFill>
                <a:schemeClr val="dk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100"/>
              <a:buFont typeface="Arial"/>
              <a:buNone/>
            </a:pPr>
            <a:r>
              <a:t/>
            </a:r>
            <a:endParaRPr b="1" i="0" sz="2100" u="sng"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IN" sz="1600" u="none" cap="none" strike="noStrike">
                <a:solidFill>
                  <a:schemeClr val="dk1"/>
                </a:solidFill>
                <a:latin typeface="Trebuchet MS"/>
                <a:ea typeface="Trebuchet MS"/>
                <a:cs typeface="Trebuchet MS"/>
                <a:sym typeface="Trebuchet MS"/>
              </a:rPr>
              <a:t>Video:</a:t>
            </a:r>
            <a:r>
              <a:rPr lang="en-IN" sz="1600" u="sng">
                <a:solidFill>
                  <a:schemeClr val="hlink"/>
                </a:solidFill>
                <a:latin typeface="Trebuchet MS"/>
                <a:ea typeface="Trebuchet MS"/>
                <a:cs typeface="Trebuchet MS"/>
                <a:sym typeface="Trebuchet MS"/>
                <a:hlinkClick r:id="rId3"/>
              </a:rPr>
              <a:t>https://youtu.be/_PwhiWxHK8o</a:t>
            </a:r>
            <a:r>
              <a:rPr lang="en-IN" sz="1600">
                <a:solidFill>
                  <a:schemeClr val="dk1"/>
                </a:solidFill>
                <a:latin typeface="Trebuchet MS"/>
                <a:ea typeface="Trebuchet MS"/>
                <a:cs typeface="Trebuchet MS"/>
                <a:sym typeface="Trebuchet MS"/>
              </a:rPr>
              <a:t> </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lang="en-IN" sz="1600">
                <a:solidFill>
                  <a:schemeClr val="dk1"/>
                </a:solidFill>
                <a:latin typeface="Trebuchet MS"/>
                <a:ea typeface="Trebuchet MS"/>
                <a:cs typeface="Trebuchet MS"/>
                <a:sym typeface="Trebuchet MS"/>
              </a:rPr>
              <a:t>( Support Vector Machines by Instructor : Patrick Winston )</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IN" sz="1600" u="none" cap="none" strike="noStrike">
                <a:solidFill>
                  <a:schemeClr val="dk1"/>
                </a:solidFill>
                <a:latin typeface="Trebuchet MS"/>
                <a:ea typeface="Trebuchet MS"/>
                <a:cs typeface="Trebuchet MS"/>
                <a:sym typeface="Trebuchet MS"/>
              </a:rPr>
              <a:t>Voice query: “</a:t>
            </a:r>
            <a:r>
              <a:rPr b="1" lang="en-IN" sz="1600">
                <a:solidFill>
                  <a:schemeClr val="dk1"/>
                </a:solidFill>
                <a:latin typeface="Trebuchet MS"/>
                <a:ea typeface="Trebuchet MS"/>
                <a:cs typeface="Trebuchet MS"/>
                <a:sym typeface="Trebuchet MS"/>
              </a:rPr>
              <a:t>constraint</a:t>
            </a:r>
            <a:r>
              <a:rPr b="0" i="0" lang="en-IN" sz="1600" u="none" cap="none" strike="noStrike">
                <a:solidFill>
                  <a:schemeClr val="dk1"/>
                </a:solidFill>
                <a:latin typeface="Trebuchet MS"/>
                <a:ea typeface="Trebuchet MS"/>
                <a:cs typeface="Trebuchet MS"/>
                <a:sym typeface="Trebuchet MS"/>
              </a:rPr>
              <a:t>” </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IN" sz="1600" u="none" cap="none" strike="noStrike">
                <a:solidFill>
                  <a:schemeClr val="dk1"/>
                </a:solidFill>
                <a:latin typeface="Trebuchet MS"/>
                <a:ea typeface="Trebuchet MS"/>
                <a:cs typeface="Trebuchet MS"/>
                <a:sym typeface="Trebuchet MS"/>
              </a:rPr>
              <a:t>Outputs:</a:t>
            </a:r>
            <a:endParaRPr b="0" i="0" sz="16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IN" sz="1600" u="sng">
                <a:solidFill>
                  <a:schemeClr val="hlink"/>
                </a:solidFill>
                <a:latin typeface="Trebuchet MS"/>
                <a:ea typeface="Trebuchet MS"/>
                <a:cs typeface="Trebuchet MS"/>
                <a:sym typeface="Trebuchet MS"/>
                <a:hlinkClick r:id="rId4"/>
              </a:rPr>
              <a:t>https://youtu.be/_PwhiWxHK8o?start=462&amp;end=548</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IN" sz="1600" u="sng">
                <a:solidFill>
                  <a:schemeClr val="hlink"/>
                </a:solidFill>
                <a:latin typeface="Trebuchet MS"/>
                <a:ea typeface="Trebuchet MS"/>
                <a:cs typeface="Trebuchet MS"/>
                <a:sym typeface="Trebuchet MS"/>
                <a:hlinkClick r:id="rId5"/>
              </a:rPr>
              <a:t>https://youtu.be/_PwhiWxHK8o?start=831&amp;end=876</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IN" sz="1600" u="sng">
                <a:solidFill>
                  <a:schemeClr val="hlink"/>
                </a:solidFill>
                <a:latin typeface="Trebuchet MS"/>
                <a:ea typeface="Trebuchet MS"/>
                <a:cs typeface="Trebuchet MS"/>
                <a:sym typeface="Trebuchet MS"/>
                <a:hlinkClick r:id="rId6"/>
              </a:rPr>
              <a:t>https://youtu.be/_PwhiWxHK8o?start=1045&amp;end=1055</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IN" sz="1600" u="sng">
                <a:solidFill>
                  <a:schemeClr val="hlink"/>
                </a:solidFill>
                <a:latin typeface="Trebuchet MS"/>
                <a:ea typeface="Trebuchet MS"/>
                <a:cs typeface="Trebuchet MS"/>
                <a:sym typeface="Trebuchet MS"/>
                <a:hlinkClick r:id="rId7"/>
              </a:rPr>
              <a:t>https://youtu.be/_PwhiWxHK8o?start=1134&amp;end=1149</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IN" sz="1600" u="sng">
                <a:solidFill>
                  <a:schemeClr val="hlink"/>
                </a:solidFill>
                <a:latin typeface="Trebuchet MS"/>
                <a:ea typeface="Trebuchet MS"/>
                <a:cs typeface="Trebuchet MS"/>
                <a:sym typeface="Trebuchet MS"/>
                <a:hlinkClick r:id="rId8"/>
              </a:rPr>
              <a:t>https://youtu.be/_PwhiWxHK8o?start=1355&amp;end=1604</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IN" sz="1600" u="sng">
                <a:solidFill>
                  <a:schemeClr val="hlink"/>
                </a:solidFill>
                <a:latin typeface="Trebuchet MS"/>
                <a:ea typeface="Trebuchet MS"/>
                <a:cs typeface="Trebuchet MS"/>
                <a:sym typeface="Trebuchet MS"/>
                <a:hlinkClick r:id="rId9"/>
              </a:rPr>
              <a:t>https://youtu.be/_PwhiWxHK8o?start=1849&amp;end=1881</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IN" sz="1600" u="sng">
                <a:solidFill>
                  <a:schemeClr val="hlink"/>
                </a:solidFill>
                <a:latin typeface="Trebuchet MS"/>
                <a:ea typeface="Trebuchet MS"/>
                <a:cs typeface="Trebuchet MS"/>
                <a:sym typeface="Trebuchet MS"/>
                <a:hlinkClick r:id="rId10"/>
              </a:rPr>
              <a:t>https://youtu.be/_PwhiWxHK8o?start=2058&amp;end=2115</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chemeClr val="dk1"/>
              </a:buClr>
              <a:buSzPts val="1100"/>
              <a:buFont typeface="Arial"/>
              <a:buNone/>
            </a:pPr>
            <a:r>
              <a:rPr lang="en-IN" sz="1600" u="sng">
                <a:solidFill>
                  <a:schemeClr val="hlink"/>
                </a:solidFill>
                <a:latin typeface="Trebuchet MS"/>
                <a:ea typeface="Trebuchet MS"/>
                <a:cs typeface="Trebuchet MS"/>
                <a:sym typeface="Trebuchet MS"/>
                <a:hlinkClick r:id="rId11"/>
              </a:rPr>
              <a:t>https://youtu.be/_PwhiWxHK8o?start=2313&amp;end=2380</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sz="16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1" i="0" sz="2100" u="sng"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47"/>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Literature Survey</a:t>
            </a:r>
            <a:r>
              <a:rPr b="0" i="0" lang="en-IN" sz="2400" u="none" cap="none" strike="noStrike">
                <a:solidFill>
                  <a:srgbClr val="FF0000"/>
                </a:solidFill>
                <a:latin typeface="Trebuchet MS"/>
                <a:ea typeface="Trebuchet MS"/>
                <a:cs typeface="Trebuchet MS"/>
                <a:sym typeface="Trebuchet MS"/>
              </a:rPr>
              <a:t> </a:t>
            </a:r>
            <a:endParaRPr b="0" i="0" sz="1800" u="none" cap="none" strike="noStrike">
              <a:solidFill>
                <a:schemeClr val="dk1"/>
              </a:solidFill>
              <a:latin typeface="Arial"/>
              <a:ea typeface="Arial"/>
              <a:cs typeface="Arial"/>
              <a:sym typeface="Arial"/>
            </a:endParaRPr>
          </a:p>
        </p:txBody>
      </p:sp>
      <p:sp>
        <p:nvSpPr>
          <p:cNvPr id="424" name="Google Shape;424;p47"/>
          <p:cNvSpPr/>
          <p:nvPr/>
        </p:nvSpPr>
        <p:spPr>
          <a:xfrm>
            <a:off x="0" y="1581125"/>
            <a:ext cx="8984700" cy="47232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IN" sz="1600">
                <a:solidFill>
                  <a:schemeClr val="dk1"/>
                </a:solidFill>
                <a:latin typeface="Trebuchet MS"/>
                <a:ea typeface="Trebuchet MS"/>
                <a:cs typeface="Trebuchet MS"/>
                <a:sym typeface="Trebuchet MS"/>
              </a:rPr>
              <a:t>Several studies related to this have been published. Many video data models are concept based and have an object oriented approach.</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SzPts val="1600"/>
              <a:buFont typeface="Trebuchet MS"/>
              <a:buAutoNum type="arabicPeriod"/>
            </a:pPr>
            <a:r>
              <a:rPr lang="en-IN" sz="1600">
                <a:solidFill>
                  <a:schemeClr val="dk1"/>
                </a:solidFill>
                <a:latin typeface="Trebuchet MS"/>
                <a:ea typeface="Trebuchet MS"/>
                <a:cs typeface="Trebuchet MS"/>
                <a:sym typeface="Trebuchet MS"/>
              </a:rPr>
              <a:t> </a:t>
            </a:r>
            <a:r>
              <a:rPr b="1" lang="en-IN" sz="1800" u="sng">
                <a:solidFill>
                  <a:schemeClr val="dk1"/>
                </a:solidFill>
                <a:latin typeface="Trebuchet MS"/>
                <a:ea typeface="Trebuchet MS"/>
                <a:cs typeface="Trebuchet MS"/>
                <a:sym typeface="Trebuchet MS"/>
              </a:rPr>
              <a:t>BilVideo</a:t>
            </a:r>
            <a:r>
              <a:rPr lang="en-IN" sz="1800">
                <a:solidFill>
                  <a:schemeClr val="dk1"/>
                </a:solidFill>
                <a:latin typeface="Trebuchet MS"/>
                <a:ea typeface="Trebuchet MS"/>
                <a:cs typeface="Trebuchet MS"/>
                <a:sym typeface="Trebuchet MS"/>
              </a:rPr>
              <a:t> </a:t>
            </a:r>
            <a:endParaRPr sz="18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330200" lvl="1" marL="914400" rtl="0" algn="l">
              <a:spcBef>
                <a:spcPts val="0"/>
              </a:spcBef>
              <a:spcAft>
                <a:spcPts val="0"/>
              </a:spcAft>
              <a:buSzPts val="1600"/>
              <a:buChar char="●"/>
            </a:pPr>
            <a:r>
              <a:rPr lang="en-IN" sz="1600">
                <a:solidFill>
                  <a:schemeClr val="dk1"/>
                </a:solidFill>
                <a:latin typeface="Trebuchet MS"/>
                <a:ea typeface="Trebuchet MS"/>
                <a:cs typeface="Trebuchet MS"/>
                <a:sym typeface="Trebuchet MS"/>
              </a:rPr>
              <a:t>Uses POS tagging information to group the specified queries as object, spatial, and trajectory queries.</a:t>
            </a:r>
            <a:endParaRPr sz="1600">
              <a:solidFill>
                <a:schemeClr val="dk1"/>
              </a:solidFill>
              <a:latin typeface="Trebuchet MS"/>
              <a:ea typeface="Trebuchet MS"/>
              <a:cs typeface="Trebuchet MS"/>
              <a:sym typeface="Trebuchet MS"/>
            </a:endParaRPr>
          </a:p>
          <a:p>
            <a:pPr indent="0" lvl="0" marL="9144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1" marL="914400" rtl="0" algn="l">
              <a:spcBef>
                <a:spcPts val="0"/>
              </a:spcBef>
              <a:spcAft>
                <a:spcPts val="0"/>
              </a:spcAft>
              <a:buSzPts val="1600"/>
              <a:buChar char="●"/>
            </a:pPr>
            <a:r>
              <a:rPr lang="en-IN" sz="1600">
                <a:solidFill>
                  <a:schemeClr val="dk1"/>
                </a:solidFill>
                <a:latin typeface="Trebuchet MS"/>
                <a:ea typeface="Trebuchet MS"/>
                <a:cs typeface="Trebuchet MS"/>
                <a:sym typeface="Trebuchet MS"/>
              </a:rPr>
              <a:t>Uses the knowledge base and object-relational database to provide the results. </a:t>
            </a:r>
            <a:endParaRPr sz="1600">
              <a:solidFill>
                <a:schemeClr val="dk1"/>
              </a:solidFill>
              <a:latin typeface="Trebuchet MS"/>
              <a:ea typeface="Trebuchet MS"/>
              <a:cs typeface="Trebuchet MS"/>
              <a:sym typeface="Trebuchet MS"/>
            </a:endParaRPr>
          </a:p>
          <a:p>
            <a:pPr indent="0" lvl="0" marL="9144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1" marL="914400" rtl="0" algn="l">
              <a:spcBef>
                <a:spcPts val="0"/>
              </a:spcBef>
              <a:spcAft>
                <a:spcPts val="0"/>
              </a:spcAft>
              <a:buSzPts val="1600"/>
              <a:buChar char="●"/>
            </a:pPr>
            <a:r>
              <a:rPr lang="en-IN" sz="1600">
                <a:solidFill>
                  <a:schemeClr val="dk1"/>
                </a:solidFill>
                <a:latin typeface="Trebuchet MS"/>
                <a:ea typeface="Trebuchet MS"/>
                <a:cs typeface="Trebuchet MS"/>
                <a:sym typeface="Trebuchet MS"/>
              </a:rPr>
              <a:t>Has a visual interface (Web-based) for query specification unlike our natural language interface. Natural language querying interface is more desirable than other forms of interfaces since it provides more flexibility where the user can use his/her own sentences for querying.</a:t>
            </a:r>
            <a:r>
              <a:rPr lang="en-IN" sz="1600">
                <a:solidFill>
                  <a:srgbClr val="0033CC"/>
                </a:solidFill>
                <a:latin typeface="Trebuchet MS"/>
                <a:ea typeface="Trebuchet MS"/>
                <a:cs typeface="Trebuchet MS"/>
                <a:sym typeface="Trebuchet MS"/>
              </a:rPr>
              <a:t> </a:t>
            </a:r>
            <a:endParaRPr sz="1600">
              <a:solidFill>
                <a:srgbClr val="0033CC"/>
              </a:solidFill>
              <a:latin typeface="Trebuchet MS"/>
              <a:ea typeface="Trebuchet MS"/>
              <a:cs typeface="Trebuchet MS"/>
              <a:sym typeface="Trebuchet MS"/>
            </a:endParaRPr>
          </a:p>
          <a:p>
            <a:pPr indent="0" lvl="0" marL="914400" rtl="0" algn="l">
              <a:spcBef>
                <a:spcPts val="0"/>
              </a:spcBef>
              <a:spcAft>
                <a:spcPts val="0"/>
              </a:spcAft>
              <a:buNone/>
            </a:pPr>
            <a:r>
              <a:t/>
            </a:r>
            <a:endParaRPr sz="1600">
              <a:solidFill>
                <a:srgbClr val="0033CC"/>
              </a:solidFill>
              <a:latin typeface="Trebuchet MS"/>
              <a:ea typeface="Trebuchet MS"/>
              <a:cs typeface="Trebuchet MS"/>
              <a:sym typeface="Trebuchet MS"/>
            </a:endParaRPr>
          </a:p>
          <a:p>
            <a:pPr indent="0" lvl="0" marL="1371600" rtl="0" algn="just">
              <a:lnSpc>
                <a:spcPct val="9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914400" rtl="0" algn="just">
              <a:lnSpc>
                <a:spcPct val="95000"/>
              </a:lnSpc>
              <a:spcBef>
                <a:spcPts val="600"/>
              </a:spcBef>
              <a:spcAft>
                <a:spcPts val="0"/>
              </a:spcAft>
              <a:buNone/>
            </a:pPr>
            <a:r>
              <a:t/>
            </a:r>
            <a:endParaRPr sz="1600">
              <a:solidFill>
                <a:srgbClr val="0033CC"/>
              </a:solidFill>
              <a:latin typeface="Trebuchet MS"/>
              <a:ea typeface="Trebuchet MS"/>
              <a:cs typeface="Trebuchet MS"/>
              <a:sym typeface="Trebuchet MS"/>
            </a:endParaRPr>
          </a:p>
          <a:p>
            <a:pPr indent="0" lvl="0" marL="0" marR="0" rtl="0" algn="just">
              <a:lnSpc>
                <a:spcPct val="100000"/>
              </a:lnSpc>
              <a:spcBef>
                <a:spcPts val="600"/>
              </a:spcBef>
              <a:spcAft>
                <a:spcPts val="0"/>
              </a:spcAft>
              <a:buNone/>
            </a:pPr>
            <a:r>
              <a:t/>
            </a:r>
            <a:endParaRPr sz="1800">
              <a:solidFill>
                <a:srgbClr val="0033CC"/>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8" name="Shape 428"/>
        <p:cNvGrpSpPr/>
        <p:nvPr/>
      </p:nvGrpSpPr>
      <p:grpSpPr>
        <a:xfrm>
          <a:off x="0" y="0"/>
          <a:ext cx="0" cy="0"/>
          <a:chOff x="0" y="0"/>
          <a:chExt cx="0" cy="0"/>
        </a:xfrm>
      </p:grpSpPr>
      <p:sp>
        <p:nvSpPr>
          <p:cNvPr id="429" name="Google Shape;429;p48"/>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8"/>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Literature Survey</a:t>
            </a:r>
            <a:r>
              <a:rPr b="0" i="0" lang="en-IN" sz="2400" u="none" cap="none" strike="noStrike">
                <a:solidFill>
                  <a:srgbClr val="FF0000"/>
                </a:solidFill>
                <a:latin typeface="Trebuchet MS"/>
                <a:ea typeface="Trebuchet MS"/>
                <a:cs typeface="Trebuchet MS"/>
                <a:sym typeface="Trebuchet MS"/>
              </a:rPr>
              <a:t> </a:t>
            </a:r>
            <a:endParaRPr b="0" i="0" sz="1800" u="none" cap="none" strike="noStrike">
              <a:solidFill>
                <a:schemeClr val="dk1"/>
              </a:solidFill>
              <a:latin typeface="Arial"/>
              <a:ea typeface="Arial"/>
              <a:cs typeface="Arial"/>
              <a:sym typeface="Arial"/>
            </a:endParaRPr>
          </a:p>
        </p:txBody>
      </p:sp>
      <p:sp>
        <p:nvSpPr>
          <p:cNvPr id="431" name="Google Shape;431;p48"/>
          <p:cNvSpPr/>
          <p:nvPr/>
        </p:nvSpPr>
        <p:spPr>
          <a:xfrm>
            <a:off x="0" y="1616525"/>
            <a:ext cx="9092100" cy="5133900"/>
          </a:xfrm>
          <a:prstGeom prst="rect">
            <a:avLst/>
          </a:prstGeom>
          <a:noFill/>
          <a:ln>
            <a:noFill/>
          </a:ln>
        </p:spPr>
        <p:txBody>
          <a:bodyPr anchorCtr="0" anchor="ctr" bIns="45000" lIns="90000" spcFirstLastPara="1" rIns="90000" wrap="square" tIns="45000">
            <a:noAutofit/>
          </a:bodyPr>
          <a:lstStyle/>
          <a:p>
            <a:pPr indent="0" lvl="0" marL="914400" rtl="0" algn="just">
              <a:lnSpc>
                <a:spcPct val="9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91440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0" lvl="0" marL="91440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rPr b="1" lang="en-IN" sz="1800" u="sng">
                <a:solidFill>
                  <a:srgbClr val="222222"/>
                </a:solidFill>
                <a:highlight>
                  <a:schemeClr val="lt1"/>
                </a:highlight>
                <a:latin typeface="Trebuchet MS"/>
                <a:ea typeface="Trebuchet MS"/>
                <a:cs typeface="Trebuchet MS"/>
                <a:sym typeface="Trebuchet MS"/>
              </a:rPr>
              <a:t>2.	Natural language querying for video databases, Information Sciences</a:t>
            </a:r>
            <a:endParaRPr b="1" sz="1800" u="sng">
              <a:solidFill>
                <a:srgbClr val="222222"/>
              </a:solidFill>
              <a:highlight>
                <a:schemeClr val="lt1"/>
              </a:highlight>
              <a:latin typeface="Trebuchet MS"/>
              <a:ea typeface="Trebuchet MS"/>
              <a:cs typeface="Trebuchet MS"/>
              <a:sym typeface="Trebuchet MS"/>
            </a:endParaRPr>
          </a:p>
          <a:p>
            <a:pPr indent="-330200" lvl="0" marL="914400" rtl="0" algn="just">
              <a:lnSpc>
                <a:spcPct val="95000"/>
              </a:lnSpc>
              <a:spcBef>
                <a:spcPts val="60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Content-based video data model for spatio-temporal and trajectory based queries. </a:t>
            </a:r>
            <a:endParaRPr sz="1600">
              <a:solidFill>
                <a:schemeClr val="dk1"/>
              </a:solidFill>
              <a:latin typeface="Trebuchet MS"/>
              <a:ea typeface="Trebuchet MS"/>
              <a:cs typeface="Trebuchet MS"/>
              <a:sym typeface="Trebuchet MS"/>
            </a:endParaRPr>
          </a:p>
          <a:p>
            <a:pPr indent="-330200" lvl="0" marL="9144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It uses the semantic content which includes objects, activities, events and spatial properties of objects.</a:t>
            </a:r>
            <a:endParaRPr sz="1600">
              <a:solidFill>
                <a:schemeClr val="dk1"/>
              </a:solidFill>
              <a:latin typeface="Trebuchet MS"/>
              <a:ea typeface="Trebuchet MS"/>
              <a:cs typeface="Trebuchet MS"/>
              <a:sym typeface="Trebuchet MS"/>
            </a:endParaRPr>
          </a:p>
          <a:p>
            <a:pPr indent="-330200" lvl="0" marL="9144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Information extraction techniques used to extract the semantic representations of the queries. This is used to query the object database.</a:t>
            </a:r>
            <a:endParaRPr sz="1600">
              <a:solidFill>
                <a:schemeClr val="dk1"/>
              </a:solidFill>
              <a:latin typeface="Trebuchet MS"/>
              <a:ea typeface="Trebuchet MS"/>
              <a:cs typeface="Trebuchet MS"/>
              <a:sym typeface="Trebuchet MS"/>
            </a:endParaRPr>
          </a:p>
          <a:p>
            <a:pPr indent="-330200" lvl="0" marL="9144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Conceptual ontology module is implemented with WordNet. This uses word based embeddings which may not extract the complete meaning of the sentence.</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rPr lang="en-IN" sz="1600">
                <a:solidFill>
                  <a:schemeClr val="dk1"/>
                </a:solidFill>
                <a:latin typeface="Trebuchet MS"/>
                <a:ea typeface="Trebuchet MS"/>
                <a:cs typeface="Trebuchet MS"/>
                <a:sym typeface="Trebuchet MS"/>
              </a:rPr>
              <a:t>However, both these systems majorly require structured models to relate to the objects/concepts from the video database based on certain rules which makes the application specific to certain cases only and less general purpose.</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rPr lang="en-IN" sz="1600">
                <a:solidFill>
                  <a:schemeClr val="dk1"/>
                </a:solidFill>
                <a:latin typeface="Trebuchet MS"/>
                <a:ea typeface="Trebuchet MS"/>
                <a:cs typeface="Trebuchet MS"/>
                <a:sym typeface="Trebuchet MS"/>
              </a:rPr>
              <a:t>But on the other hand, using natural language to describe an image using deep neural networks provides a good language model to extract information from the images.</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0" lvl="0" marL="457200" rtl="0" algn="l">
              <a:spcBef>
                <a:spcPts val="600"/>
              </a:spcBef>
              <a:spcAft>
                <a:spcPts val="0"/>
              </a:spcAft>
              <a:buNone/>
            </a:pPr>
            <a:r>
              <a:t/>
            </a:r>
            <a:endParaRPr sz="1600">
              <a:solidFill>
                <a:schemeClr val="dk1"/>
              </a:solidFill>
              <a:latin typeface="Trebuchet MS"/>
              <a:ea typeface="Trebuchet MS"/>
              <a:cs typeface="Trebuchet MS"/>
              <a:sym typeface="Trebuchet MS"/>
            </a:endParaRPr>
          </a:p>
          <a:p>
            <a:pPr indent="0" lvl="0" marL="457200" rtl="0" algn="just">
              <a:lnSpc>
                <a:spcPct val="95000"/>
              </a:lnSpc>
              <a:spcBef>
                <a:spcPts val="0"/>
              </a:spcBef>
              <a:spcAft>
                <a:spcPts val="0"/>
              </a:spcAft>
              <a:buNone/>
            </a:pPr>
            <a:r>
              <a:t/>
            </a:r>
            <a:endParaRPr sz="1600">
              <a:solidFill>
                <a:srgbClr val="0033CC"/>
              </a:solidFill>
              <a:latin typeface="Trebuchet MS"/>
              <a:ea typeface="Trebuchet MS"/>
              <a:cs typeface="Trebuchet MS"/>
              <a:sym typeface="Trebuchet MS"/>
            </a:endParaRPr>
          </a:p>
          <a:p>
            <a:pPr indent="0" lvl="0" marL="0" marR="0" rtl="0" algn="just">
              <a:lnSpc>
                <a:spcPct val="100000"/>
              </a:lnSpc>
              <a:spcBef>
                <a:spcPts val="600"/>
              </a:spcBef>
              <a:spcAft>
                <a:spcPts val="0"/>
              </a:spcAft>
              <a:buNone/>
            </a:pPr>
            <a:r>
              <a:t/>
            </a:r>
            <a:endParaRPr sz="1800">
              <a:solidFill>
                <a:srgbClr val="0033CC"/>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49"/>
          <p:cNvSpPr/>
          <p:nvPr/>
        </p:nvSpPr>
        <p:spPr>
          <a:xfrm>
            <a:off x="1523880" y="1581120"/>
            <a:ext cx="7619100" cy="354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9"/>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Literature Survey</a:t>
            </a:r>
            <a:r>
              <a:rPr b="0" i="0" lang="en-IN" sz="2400" u="none" cap="none" strike="noStrike">
                <a:solidFill>
                  <a:srgbClr val="FF0000"/>
                </a:solidFill>
                <a:latin typeface="Trebuchet MS"/>
                <a:ea typeface="Trebuchet MS"/>
                <a:cs typeface="Trebuchet MS"/>
                <a:sym typeface="Trebuchet MS"/>
              </a:rPr>
              <a:t> </a:t>
            </a:r>
            <a:endParaRPr b="0" i="0" sz="1800" u="none" cap="none" strike="noStrike">
              <a:solidFill>
                <a:schemeClr val="dk1"/>
              </a:solidFill>
              <a:latin typeface="Arial"/>
              <a:ea typeface="Arial"/>
              <a:cs typeface="Arial"/>
              <a:sym typeface="Arial"/>
            </a:endParaRPr>
          </a:p>
        </p:txBody>
      </p:sp>
      <p:sp>
        <p:nvSpPr>
          <p:cNvPr id="438" name="Google Shape;438;p49"/>
          <p:cNvSpPr/>
          <p:nvPr/>
        </p:nvSpPr>
        <p:spPr>
          <a:xfrm>
            <a:off x="156875" y="1616525"/>
            <a:ext cx="8899500" cy="5086200"/>
          </a:xfrm>
          <a:prstGeom prst="rect">
            <a:avLst/>
          </a:prstGeom>
          <a:noFill/>
          <a:ln>
            <a:noFill/>
          </a:ln>
        </p:spPr>
        <p:txBody>
          <a:bodyPr anchorCtr="0" anchor="ctr" bIns="45000" lIns="90000" spcFirstLastPara="1" rIns="90000" wrap="square" tIns="45000">
            <a:noAutofit/>
          </a:bodyPr>
          <a:lstStyle/>
          <a:p>
            <a:pPr indent="0" lvl="0" marL="457200" rtl="0" algn="just">
              <a:lnSpc>
                <a:spcPct val="95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just">
              <a:spcBef>
                <a:spcPts val="600"/>
              </a:spcBef>
              <a:spcAft>
                <a:spcPts val="0"/>
              </a:spcAft>
              <a:buNone/>
            </a:pPr>
            <a:r>
              <a:rPr b="1" lang="en-IN" sz="1600">
                <a:solidFill>
                  <a:srgbClr val="222222"/>
                </a:solidFill>
                <a:highlight>
                  <a:srgbClr val="FFFFFF"/>
                </a:highlight>
                <a:latin typeface="Trebuchet MS"/>
                <a:ea typeface="Trebuchet MS"/>
                <a:cs typeface="Trebuchet MS"/>
                <a:sym typeface="Trebuchet MS"/>
              </a:rPr>
              <a:t>3. </a:t>
            </a:r>
            <a:r>
              <a:rPr b="1" lang="en-IN" sz="1600" u="sng">
                <a:solidFill>
                  <a:srgbClr val="222222"/>
                </a:solidFill>
                <a:highlight>
                  <a:srgbClr val="FFFFFF"/>
                </a:highlight>
                <a:latin typeface="Trebuchet MS"/>
                <a:ea typeface="Trebuchet MS"/>
                <a:cs typeface="Trebuchet MS"/>
                <a:sym typeface="Trebuchet MS"/>
              </a:rPr>
              <a:t>Person search with natural language description</a:t>
            </a:r>
            <a:endParaRPr b="1" sz="2400" u="sng">
              <a:solidFill>
                <a:schemeClr val="dk1"/>
              </a:solidFill>
              <a:latin typeface="Trebuchet MS"/>
              <a:ea typeface="Trebuchet MS"/>
              <a:cs typeface="Trebuchet MS"/>
              <a:sym typeface="Trebuchet MS"/>
            </a:endParaRPr>
          </a:p>
          <a:p>
            <a:pPr indent="-330200" lvl="0" marL="457200" rtl="0" algn="just">
              <a:lnSpc>
                <a:spcPct val="95000"/>
              </a:lnSpc>
              <a:spcBef>
                <a:spcPts val="25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Tackles the problem of searching a person in huge image databases using natural language based description.</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References NeuralTalk2 that uses RNN with Gated Neural Attention mechanism (GNA- RNN).</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Is used for an image and hasn’t tackled the problem of video segment retrieval. But these methods can be easily extended to work with videos and forms the crux of our attempt.</a:t>
            </a:r>
            <a:endParaRPr sz="1600">
              <a:solidFill>
                <a:schemeClr val="dk1"/>
              </a:solidFill>
              <a:latin typeface="Trebuchet MS"/>
              <a:ea typeface="Trebuchet MS"/>
              <a:cs typeface="Trebuchet MS"/>
              <a:sym typeface="Trebuchet MS"/>
            </a:endParaRPr>
          </a:p>
          <a:p>
            <a:pPr indent="0" lvl="0" marL="45720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0" lvl="0" marL="457200" rtl="0" algn="just">
              <a:lnSpc>
                <a:spcPct val="95000"/>
              </a:lnSpc>
              <a:spcBef>
                <a:spcPts val="600"/>
              </a:spcBef>
              <a:spcAft>
                <a:spcPts val="0"/>
              </a:spcAft>
              <a:buNone/>
            </a:pPr>
            <a:r>
              <a:t/>
            </a:r>
            <a:endParaRPr sz="1600">
              <a:solidFill>
                <a:schemeClr val="dk1"/>
              </a:solidFill>
              <a:latin typeface="Trebuchet MS"/>
              <a:ea typeface="Trebuchet MS"/>
              <a:cs typeface="Trebuchet MS"/>
              <a:sym typeface="Trebuchet MS"/>
            </a:endParaRPr>
          </a:p>
          <a:p>
            <a:pPr indent="0" lvl="0" marL="0" rtl="0" algn="just">
              <a:spcBef>
                <a:spcPts val="600"/>
              </a:spcBef>
              <a:spcAft>
                <a:spcPts val="0"/>
              </a:spcAft>
              <a:buNone/>
            </a:pPr>
            <a:r>
              <a:rPr b="1" lang="en-IN" sz="1600">
                <a:solidFill>
                  <a:srgbClr val="222222"/>
                </a:solidFill>
                <a:highlight>
                  <a:srgbClr val="FFFFFF"/>
                </a:highlight>
                <a:latin typeface="Trebuchet MS"/>
                <a:ea typeface="Trebuchet MS"/>
                <a:cs typeface="Trebuchet MS"/>
                <a:sym typeface="Trebuchet MS"/>
              </a:rPr>
              <a:t>4. </a:t>
            </a:r>
            <a:r>
              <a:rPr b="1" lang="en-IN" sz="1600" u="sng">
                <a:solidFill>
                  <a:srgbClr val="222222"/>
                </a:solidFill>
                <a:highlight>
                  <a:srgbClr val="FFFFFF"/>
                </a:highlight>
                <a:latin typeface="Trebuchet MS"/>
                <a:ea typeface="Trebuchet MS"/>
                <a:cs typeface="Trebuchet MS"/>
                <a:sym typeface="Trebuchet MS"/>
              </a:rPr>
              <a:t>Where to Play: Retrieval of Video Segments using Natural-Language Queries</a:t>
            </a:r>
            <a:endParaRPr b="1" sz="1600" u="sng">
              <a:solidFill>
                <a:schemeClr val="dk1"/>
              </a:solidFill>
              <a:latin typeface="Trebuchet MS"/>
              <a:ea typeface="Trebuchet MS"/>
              <a:cs typeface="Trebuchet MS"/>
              <a:sym typeface="Trebuchet MS"/>
            </a:endParaRPr>
          </a:p>
          <a:p>
            <a:pPr indent="-330200" lvl="0" marL="457200" rtl="0" algn="just">
              <a:lnSpc>
                <a:spcPct val="95000"/>
              </a:lnSpc>
              <a:spcBef>
                <a:spcPts val="25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Uses Densecap to generate multiple captions per image and conducts a tracking by caption to retrieve video segments.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SzPts val="1600"/>
              <a:buFont typeface="Trebuchet MS"/>
              <a:buChar char="●"/>
            </a:pPr>
            <a:r>
              <a:rPr lang="en-IN" sz="1600">
                <a:solidFill>
                  <a:schemeClr val="dk1"/>
                </a:solidFill>
                <a:latin typeface="Trebuchet MS"/>
                <a:ea typeface="Trebuchet MS"/>
                <a:cs typeface="Trebuchet MS"/>
                <a:sym typeface="Trebuchet MS"/>
              </a:rPr>
              <a:t>Densecap is a model whose architecture consists of a CNN, a dense localization layer, and an RNN language model that produces the labels. </a:t>
            </a:r>
            <a:endParaRPr sz="1600">
              <a:solidFill>
                <a:schemeClr val="dk1"/>
              </a:solidFill>
              <a:latin typeface="Trebuchet MS"/>
              <a:ea typeface="Trebuchet MS"/>
              <a:cs typeface="Trebuchet MS"/>
              <a:sym typeface="Trebuchet MS"/>
            </a:endParaRPr>
          </a:p>
          <a:p>
            <a:pPr indent="-330200" lvl="0" marL="457200" rtl="0" algn="just">
              <a:lnSpc>
                <a:spcPct val="95000"/>
              </a:lnSpc>
              <a:spcBef>
                <a:spcPts val="0"/>
              </a:spcBef>
              <a:spcAft>
                <a:spcPts val="0"/>
              </a:spcAft>
              <a:buClr>
                <a:schemeClr val="dk1"/>
              </a:buClr>
              <a:buSzPts val="1600"/>
              <a:buFont typeface="Trebuchet MS"/>
              <a:buChar char="●"/>
            </a:pPr>
            <a:r>
              <a:rPr lang="en-IN" sz="1600">
                <a:solidFill>
                  <a:schemeClr val="dk1"/>
                </a:solidFill>
                <a:latin typeface="Trebuchet MS"/>
                <a:ea typeface="Trebuchet MS"/>
                <a:cs typeface="Trebuchet MS"/>
                <a:sym typeface="Trebuchet MS"/>
              </a:rPr>
              <a:t>Uses Skip-thoughts vector for sentential encoding and for performing semantic similarity.</a:t>
            </a:r>
            <a:endParaRPr sz="1600">
              <a:solidFill>
                <a:schemeClr val="dk1"/>
              </a:solidFill>
              <a:latin typeface="Trebuchet MS"/>
              <a:ea typeface="Trebuchet MS"/>
              <a:cs typeface="Trebuchet MS"/>
              <a:sym typeface="Trebuchet MS"/>
            </a:endParaRPr>
          </a:p>
          <a:p>
            <a:pPr indent="0" lvl="0" marL="0" rtl="0" algn="just">
              <a:lnSpc>
                <a:spcPct val="95000"/>
              </a:lnSpc>
              <a:spcBef>
                <a:spcPts val="60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 </a:t>
            </a:r>
            <a:endParaRPr sz="1600">
              <a:solidFill>
                <a:schemeClr val="dk1"/>
              </a:solidFill>
              <a:latin typeface="Trebuchet MS"/>
              <a:ea typeface="Trebuchet MS"/>
              <a:cs typeface="Trebuchet MS"/>
              <a:sym typeface="Trebuchet MS"/>
            </a:endParaRPr>
          </a:p>
          <a:p>
            <a:pPr indent="0" lvl="0" marL="457200" rtl="0" algn="just">
              <a:lnSpc>
                <a:spcPct val="95000"/>
              </a:lnSpc>
              <a:spcBef>
                <a:spcPts val="600"/>
              </a:spcBef>
              <a:spcAft>
                <a:spcPts val="0"/>
              </a:spcAft>
              <a:buNone/>
            </a:pPr>
            <a:r>
              <a:t/>
            </a:r>
            <a:endParaRPr sz="1600">
              <a:solidFill>
                <a:srgbClr val="0033CC"/>
              </a:solidFill>
              <a:latin typeface="Trebuchet MS"/>
              <a:ea typeface="Trebuchet MS"/>
              <a:cs typeface="Trebuchet MS"/>
              <a:sym typeface="Trebuchet MS"/>
            </a:endParaRPr>
          </a:p>
          <a:p>
            <a:pPr indent="0" lvl="0" marL="0" marR="0" rtl="0" algn="just">
              <a:lnSpc>
                <a:spcPct val="100000"/>
              </a:lnSpc>
              <a:spcBef>
                <a:spcPts val="600"/>
              </a:spcBef>
              <a:spcAft>
                <a:spcPts val="0"/>
              </a:spcAft>
              <a:buNone/>
            </a:pPr>
            <a:r>
              <a:t/>
            </a:r>
            <a:endParaRPr sz="1800">
              <a:solidFill>
                <a:srgbClr val="0033CC"/>
              </a:solidFill>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44" name="Shape 444"/>
        <p:cNvGrpSpPr/>
        <p:nvPr/>
      </p:nvGrpSpPr>
      <p:grpSpPr>
        <a:xfrm>
          <a:off x="0" y="0"/>
          <a:ext cx="0" cy="0"/>
          <a:chOff x="0" y="0"/>
          <a:chExt cx="0" cy="0"/>
        </a:xfrm>
      </p:grpSpPr>
      <p:sp>
        <p:nvSpPr>
          <p:cNvPr id="445" name="Google Shape;445;p50"/>
          <p:cNvSpPr/>
          <p:nvPr/>
        </p:nvSpPr>
        <p:spPr>
          <a:xfrm>
            <a:off x="1523880" y="1581120"/>
            <a:ext cx="7620120" cy="3672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p:nvPr/>
        </p:nvSpPr>
        <p:spPr>
          <a:xfrm>
            <a:off x="1371600" y="1143000"/>
            <a:ext cx="7772400" cy="395280"/>
          </a:xfrm>
          <a:prstGeom prst="rect">
            <a:avLst/>
          </a:prstGeom>
          <a:noFill/>
          <a:ln>
            <a:noFill/>
          </a:ln>
        </p:spPr>
        <p:txBody>
          <a:bodyPr anchorCtr="0" anchor="t" bIns="45000" lIns="90000" spcFirstLastPara="1" rIns="90000" wrap="square" tIns="45000">
            <a:noAutofit/>
          </a:bodyPr>
          <a:lstStyle/>
          <a:p>
            <a:pPr indent="-338040" lvl="0" marL="342720" marR="0" rtl="0" algn="r">
              <a:lnSpc>
                <a:spcPct val="100000"/>
              </a:lnSpc>
              <a:spcBef>
                <a:spcPts val="0"/>
              </a:spcBef>
              <a:spcAft>
                <a:spcPts val="0"/>
              </a:spcAft>
              <a:buNone/>
            </a:pPr>
            <a:r>
              <a:rPr b="0" lang="en-IN" sz="2000" strike="noStrike">
                <a:solidFill>
                  <a:srgbClr val="FF0000"/>
                </a:solidFill>
                <a:latin typeface="Trebuchet MS"/>
                <a:ea typeface="Trebuchet MS"/>
                <a:cs typeface="Trebuchet MS"/>
                <a:sym typeface="Trebuchet MS"/>
              </a:rPr>
              <a:t>Summary</a:t>
            </a:r>
            <a:endParaRPr b="0" sz="1800" strike="noStrike">
              <a:solidFill>
                <a:srgbClr val="000000"/>
              </a:solidFill>
              <a:latin typeface="Arial"/>
              <a:ea typeface="Arial"/>
              <a:cs typeface="Arial"/>
              <a:sym typeface="Arial"/>
            </a:endParaRPr>
          </a:p>
        </p:txBody>
      </p:sp>
      <p:sp>
        <p:nvSpPr>
          <p:cNvPr id="447" name="Google Shape;447;p50"/>
          <p:cNvSpPr/>
          <p:nvPr/>
        </p:nvSpPr>
        <p:spPr>
          <a:xfrm>
            <a:off x="372795" y="1788625"/>
            <a:ext cx="7619700" cy="472440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For the given problem statement we present two broad approaches, Audio and Video approach to retrieve video segments for a given video.</a:t>
            </a:r>
            <a:endParaRPr sz="1800">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sz="1800">
              <a:latin typeface="Trebuchet MS"/>
              <a:ea typeface="Trebuchet MS"/>
              <a:cs typeface="Trebuchet MS"/>
              <a:sym typeface="Trebuchet MS"/>
            </a:endParaRPr>
          </a:p>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The Video approach is performed using two image captioning techniques namely being Densecap and NeuralTalk2. This approach mainly had 3 different phases: </a:t>
            </a:r>
            <a:endParaRPr sz="1800">
              <a:latin typeface="Trebuchet MS"/>
              <a:ea typeface="Trebuchet MS"/>
              <a:cs typeface="Trebuchet MS"/>
              <a:sym typeface="Trebuchet MS"/>
            </a:endParaRPr>
          </a:p>
          <a:p>
            <a:pPr indent="0" lvl="0" marL="914400" rtl="0" algn="l">
              <a:spcBef>
                <a:spcPts val="0"/>
              </a:spcBef>
              <a:spcAft>
                <a:spcPts val="0"/>
              </a:spcAft>
              <a:buNone/>
            </a:pPr>
            <a:r>
              <a:rPr lang="en-IN" sz="1600">
                <a:solidFill>
                  <a:schemeClr val="dk1"/>
                </a:solidFill>
                <a:latin typeface="Trebuchet MS"/>
                <a:ea typeface="Trebuchet MS"/>
                <a:cs typeface="Trebuchet MS"/>
                <a:sym typeface="Trebuchet MS"/>
              </a:rPr>
              <a:t>i. Generate Captions </a:t>
            </a:r>
            <a:endParaRPr sz="1600">
              <a:solidFill>
                <a:schemeClr val="dk1"/>
              </a:solidFill>
              <a:latin typeface="Trebuchet MS"/>
              <a:ea typeface="Trebuchet MS"/>
              <a:cs typeface="Trebuchet MS"/>
              <a:sym typeface="Trebuchet MS"/>
            </a:endParaRPr>
          </a:p>
          <a:p>
            <a:pPr indent="0" lvl="0" marL="914400" rtl="0" algn="l">
              <a:spcBef>
                <a:spcPts val="0"/>
              </a:spcBef>
              <a:spcAft>
                <a:spcPts val="0"/>
              </a:spcAft>
              <a:buNone/>
            </a:pPr>
            <a:r>
              <a:rPr lang="en-IN" sz="1600">
                <a:solidFill>
                  <a:schemeClr val="dk1"/>
                </a:solidFill>
                <a:latin typeface="Trebuchet MS"/>
                <a:ea typeface="Trebuchet MS"/>
                <a:cs typeface="Trebuchet MS"/>
                <a:sym typeface="Trebuchet MS"/>
              </a:rPr>
              <a:t>ii. Creating Tracklets </a:t>
            </a:r>
            <a:endParaRPr sz="1600">
              <a:solidFill>
                <a:schemeClr val="dk1"/>
              </a:solidFill>
              <a:latin typeface="Trebuchet MS"/>
              <a:ea typeface="Trebuchet MS"/>
              <a:cs typeface="Trebuchet MS"/>
              <a:sym typeface="Trebuchet MS"/>
            </a:endParaRPr>
          </a:p>
          <a:p>
            <a:pPr indent="0" lvl="0" marL="914400" rtl="0" algn="l">
              <a:spcBef>
                <a:spcPts val="0"/>
              </a:spcBef>
              <a:spcAft>
                <a:spcPts val="0"/>
              </a:spcAft>
              <a:buNone/>
            </a:pPr>
            <a:r>
              <a:rPr lang="en-IN" sz="1600">
                <a:solidFill>
                  <a:schemeClr val="dk1"/>
                </a:solidFill>
                <a:latin typeface="Trebuchet MS"/>
                <a:ea typeface="Trebuchet MS"/>
                <a:cs typeface="Trebuchet MS"/>
                <a:sym typeface="Trebuchet MS"/>
              </a:rPr>
              <a:t>iii.Voice based Search. </a:t>
            </a:r>
            <a:endParaRPr sz="1600">
              <a:solidFill>
                <a:schemeClr val="dk1"/>
              </a:solidFill>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sz="1800">
              <a:latin typeface="Trebuchet MS"/>
              <a:ea typeface="Trebuchet MS"/>
              <a:cs typeface="Trebuchet MS"/>
              <a:sym typeface="Trebuchet MS"/>
            </a:endParaRPr>
          </a:p>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Audio approach mainly consists of Transcript generation, voice based query and Track generation on fly and results displayed after merge and filter</a:t>
            </a:r>
            <a:endParaRPr sz="1800">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sz="1800">
              <a:latin typeface="Trebuchet MS"/>
              <a:ea typeface="Trebuchet MS"/>
              <a:cs typeface="Trebuchet MS"/>
              <a:sym typeface="Trebuchet MS"/>
            </a:endParaRPr>
          </a:p>
          <a:p>
            <a:pPr indent="-342900" lvl="0" marL="457200" marR="0" rtl="0" algn="l">
              <a:lnSpc>
                <a:spcPct val="100000"/>
              </a:lnSpc>
              <a:spcBef>
                <a:spcPts val="0"/>
              </a:spcBef>
              <a:spcAft>
                <a:spcPts val="0"/>
              </a:spcAft>
              <a:buSzPts val="1800"/>
              <a:buFont typeface="Trebuchet MS"/>
              <a:buAutoNum type="arabicPeriod"/>
            </a:pPr>
            <a:r>
              <a:rPr lang="en-IN" sz="1800">
                <a:latin typeface="Trebuchet MS"/>
                <a:ea typeface="Trebuchet MS"/>
                <a:cs typeface="Trebuchet MS"/>
                <a:sym typeface="Trebuchet MS"/>
              </a:rPr>
              <a:t>The model performs appreciably well on the inputs provided and tests performed.</a:t>
            </a:r>
            <a:endParaRPr sz="1800">
              <a:latin typeface="Trebuchet MS"/>
              <a:ea typeface="Trebuchet MS"/>
              <a:cs typeface="Trebuchet MS"/>
              <a:sym typeface="Trebuchet MS"/>
            </a:endParaRPr>
          </a:p>
          <a:p>
            <a:pPr indent="0" lvl="0" marL="0" marR="0" rtl="0" algn="just">
              <a:lnSpc>
                <a:spcPct val="100000"/>
              </a:lnSpc>
              <a:spcBef>
                <a:spcPts val="0"/>
              </a:spcBef>
              <a:spcAft>
                <a:spcPts val="0"/>
              </a:spcAft>
              <a:buNone/>
            </a:pPr>
            <a:r>
              <a:rPr lang="en-IN" sz="2300" strike="noStrike">
                <a:solidFill>
                  <a:srgbClr val="0000FF"/>
                </a:solidFill>
                <a:latin typeface="Trebuchet MS"/>
                <a:ea typeface="Trebuchet MS"/>
                <a:cs typeface="Trebuchet MS"/>
                <a:sym typeface="Trebuchet MS"/>
              </a:rPr>
              <a:t> </a:t>
            </a:r>
            <a:endParaRPr sz="1700" strike="noStrike">
              <a:solidFill>
                <a:srgbClr val="000000"/>
              </a:solidFill>
              <a:latin typeface="Trebuchet MS"/>
              <a:ea typeface="Trebuchet MS"/>
              <a:cs typeface="Trebuchet MS"/>
              <a:sym typeface="Trebuchet MS"/>
            </a:endParaRPr>
          </a:p>
          <a:p>
            <a:pPr indent="-338040" lvl="0" marL="342720" marR="0" rtl="0" algn="l">
              <a:lnSpc>
                <a:spcPct val="100000"/>
              </a:lnSpc>
              <a:spcBef>
                <a:spcPts val="0"/>
              </a:spcBef>
              <a:spcAft>
                <a:spcPts val="0"/>
              </a:spcAft>
              <a:buNone/>
            </a:pPr>
            <a:r>
              <a:rPr lang="en-IN" sz="2300" strike="noStrike">
                <a:solidFill>
                  <a:srgbClr val="0000FF"/>
                </a:solidFill>
                <a:latin typeface="Trebuchet MS"/>
                <a:ea typeface="Trebuchet MS"/>
                <a:cs typeface="Trebuchet MS"/>
                <a:sym typeface="Trebuchet MS"/>
              </a:rPr>
              <a:t> </a:t>
            </a:r>
            <a:endParaRPr sz="1700" strike="noStrike">
              <a:solidFill>
                <a:srgbClr val="000000"/>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7"/>
          <p:cNvPicPr preferRelativeResize="0"/>
          <p:nvPr/>
        </p:nvPicPr>
        <p:blipFill>
          <a:blip r:embed="rId3">
            <a:alphaModFix/>
          </a:blip>
          <a:stretch>
            <a:fillRect/>
          </a:stretch>
        </p:blipFill>
        <p:spPr>
          <a:xfrm>
            <a:off x="5092509" y="2169650"/>
            <a:ext cx="3920941" cy="2680075"/>
          </a:xfrm>
          <a:prstGeom prst="rect">
            <a:avLst/>
          </a:prstGeom>
          <a:noFill/>
          <a:ln>
            <a:noFill/>
          </a:ln>
        </p:spPr>
      </p:pic>
      <p:sp>
        <p:nvSpPr>
          <p:cNvPr id="115" name="Google Shape;115;p17"/>
          <p:cNvSpPr txBox="1"/>
          <p:nvPr/>
        </p:nvSpPr>
        <p:spPr>
          <a:xfrm>
            <a:off x="357200" y="1757375"/>
            <a:ext cx="59538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600">
                <a:latin typeface="Trebuchet MS"/>
                <a:ea typeface="Trebuchet MS"/>
                <a:cs typeface="Trebuchet MS"/>
                <a:sym typeface="Trebuchet MS"/>
              </a:rPr>
              <a:t>Scenario 2</a:t>
            </a:r>
            <a:r>
              <a:rPr lang="en-IN" sz="1600">
                <a:latin typeface="Trebuchet MS"/>
                <a:ea typeface="Trebuchet MS"/>
                <a:cs typeface="Trebuchet MS"/>
                <a:sym typeface="Trebuchet MS"/>
              </a:rPr>
              <a:t> - A scene from an episode based on a dialogue </a:t>
            </a:r>
            <a:endParaRPr sz="1600">
              <a:latin typeface="Trebuchet MS"/>
              <a:ea typeface="Trebuchet MS"/>
              <a:cs typeface="Trebuchet MS"/>
              <a:sym typeface="Trebuchet MS"/>
            </a:endParaRPr>
          </a:p>
        </p:txBody>
      </p:sp>
      <p:pic>
        <p:nvPicPr>
          <p:cNvPr id="116" name="Google Shape;116;p17"/>
          <p:cNvPicPr preferRelativeResize="0"/>
          <p:nvPr/>
        </p:nvPicPr>
        <p:blipFill>
          <a:blip r:embed="rId4">
            <a:alphaModFix/>
          </a:blip>
          <a:stretch>
            <a:fillRect/>
          </a:stretch>
        </p:blipFill>
        <p:spPr>
          <a:xfrm>
            <a:off x="207125" y="2217875"/>
            <a:ext cx="3825363" cy="2631850"/>
          </a:xfrm>
          <a:prstGeom prst="rect">
            <a:avLst/>
          </a:prstGeom>
          <a:noFill/>
          <a:ln>
            <a:noFill/>
          </a:ln>
        </p:spPr>
      </p:pic>
      <p:sp>
        <p:nvSpPr>
          <p:cNvPr id="117" name="Google Shape;117;p17"/>
          <p:cNvSpPr txBox="1"/>
          <p:nvPr/>
        </p:nvSpPr>
        <p:spPr>
          <a:xfrm>
            <a:off x="3409300" y="5148825"/>
            <a:ext cx="1365300" cy="4284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600">
                <a:solidFill>
                  <a:srgbClr val="FFFFFF"/>
                </a:solidFill>
                <a:latin typeface="Trebuchet MS"/>
                <a:ea typeface="Trebuchet MS"/>
                <a:cs typeface="Trebuchet MS"/>
                <a:sym typeface="Trebuchet MS"/>
              </a:rPr>
              <a:t>Voice query</a:t>
            </a:r>
            <a:endParaRPr b="1" sz="1600">
              <a:solidFill>
                <a:srgbClr val="FFFFFF"/>
              </a:solidFill>
              <a:latin typeface="Trebuchet MS"/>
              <a:ea typeface="Trebuchet MS"/>
              <a:cs typeface="Trebuchet MS"/>
              <a:sym typeface="Trebuchet MS"/>
            </a:endParaRPr>
          </a:p>
        </p:txBody>
      </p:sp>
      <p:cxnSp>
        <p:nvCxnSpPr>
          <p:cNvPr id="118" name="Google Shape;118;p17"/>
          <p:cNvCxnSpPr/>
          <p:nvPr/>
        </p:nvCxnSpPr>
        <p:spPr>
          <a:xfrm flipH="1" rot="10800000">
            <a:off x="2869612" y="5720325"/>
            <a:ext cx="2444700" cy="20400"/>
          </a:xfrm>
          <a:prstGeom prst="straightConnector1">
            <a:avLst/>
          </a:prstGeom>
          <a:noFill/>
          <a:ln cap="flat" cmpd="sng" w="38100">
            <a:solidFill>
              <a:schemeClr val="dk2"/>
            </a:solidFill>
            <a:prstDash val="solid"/>
            <a:round/>
            <a:headEnd len="med" w="med" type="none"/>
            <a:tailEnd len="med" w="med" type="stealth"/>
          </a:ln>
        </p:spPr>
      </p:cxnSp>
      <p:sp>
        <p:nvSpPr>
          <p:cNvPr id="119" name="Google Shape;119;p17"/>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400"/>
              <a:buFont typeface="Arial"/>
              <a:buNone/>
            </a:pPr>
            <a:r>
              <a:rPr b="0" i="0" lang="en-IN" sz="2400" u="none" cap="none" strike="noStrike">
                <a:solidFill>
                  <a:srgbClr val="FF0000"/>
                </a:solidFill>
                <a:latin typeface="Trebuchet MS"/>
                <a:ea typeface="Trebuchet MS"/>
                <a:cs typeface="Trebuchet MS"/>
                <a:sym typeface="Trebuchet MS"/>
              </a:rPr>
              <a:t>Project </a:t>
            </a:r>
            <a:r>
              <a:rPr lang="en-IN" sz="2400">
                <a:solidFill>
                  <a:srgbClr val="FF0000"/>
                </a:solidFill>
                <a:latin typeface="Trebuchet MS"/>
                <a:ea typeface="Trebuchet MS"/>
                <a:cs typeface="Trebuchet MS"/>
                <a:sym typeface="Trebuchet MS"/>
              </a:rPr>
              <a:t>Abstract and Scope</a:t>
            </a:r>
            <a:r>
              <a:rPr b="0" i="0" lang="en-IN" sz="2400" u="none" cap="none" strike="noStrike">
                <a:solidFill>
                  <a:srgbClr val="FF0000"/>
                </a:solidFill>
                <a:latin typeface="Trebuchet MS"/>
                <a:ea typeface="Trebuchet MS"/>
                <a:cs typeface="Trebuchet MS"/>
                <a:sym typeface="Trebuchet MS"/>
              </a:rPr>
              <a:t> </a:t>
            </a:r>
            <a:endParaRPr b="0" i="0" sz="1800" u="none" cap="none" strike="noStrike">
              <a:solidFill>
                <a:srgbClr val="000000"/>
              </a:solidFill>
              <a:latin typeface="Arial"/>
              <a:ea typeface="Arial"/>
              <a:cs typeface="Arial"/>
              <a:sym typeface="Arial"/>
            </a:endParaRPr>
          </a:p>
        </p:txBody>
      </p:sp>
      <p:sp>
        <p:nvSpPr>
          <p:cNvPr id="120" name="Google Shape;120;p17"/>
          <p:cNvSpPr txBox="1"/>
          <p:nvPr/>
        </p:nvSpPr>
        <p:spPr>
          <a:xfrm>
            <a:off x="978675" y="5148825"/>
            <a:ext cx="1047900" cy="428400"/>
          </a:xfrm>
          <a:prstGeom prst="rect">
            <a:avLst/>
          </a:prstGeom>
          <a:solidFill>
            <a:srgbClr val="98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INPUT</a:t>
            </a:r>
            <a:endParaRPr b="1">
              <a:solidFill>
                <a:srgbClr val="FFFFFF"/>
              </a:solidFill>
              <a:latin typeface="Trebuchet MS"/>
              <a:ea typeface="Trebuchet MS"/>
              <a:cs typeface="Trebuchet MS"/>
              <a:sym typeface="Trebuchet MS"/>
            </a:endParaRPr>
          </a:p>
        </p:txBody>
      </p:sp>
      <p:sp>
        <p:nvSpPr>
          <p:cNvPr id="121" name="Google Shape;121;p17"/>
          <p:cNvSpPr txBox="1"/>
          <p:nvPr/>
        </p:nvSpPr>
        <p:spPr>
          <a:xfrm>
            <a:off x="6647063" y="5148813"/>
            <a:ext cx="1047900" cy="428400"/>
          </a:xfrm>
          <a:prstGeom prst="rect">
            <a:avLst/>
          </a:prstGeom>
          <a:solidFill>
            <a:srgbClr val="98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OUTPUT</a:t>
            </a:r>
            <a:endParaRPr b="1">
              <a:solidFill>
                <a:srgbClr val="FFFFFF"/>
              </a:solidFill>
              <a:latin typeface="Trebuchet MS"/>
              <a:ea typeface="Trebuchet MS"/>
              <a:cs typeface="Trebuchet MS"/>
              <a:sym typeface="Trebuchet MS"/>
            </a:endParaRPr>
          </a:p>
        </p:txBody>
      </p:sp>
      <p:sp>
        <p:nvSpPr>
          <p:cNvPr id="122" name="Google Shape;122;p17"/>
          <p:cNvSpPr txBox="1"/>
          <p:nvPr/>
        </p:nvSpPr>
        <p:spPr>
          <a:xfrm>
            <a:off x="5851200" y="5653350"/>
            <a:ext cx="2724300" cy="668700"/>
          </a:xfrm>
          <a:prstGeom prst="rect">
            <a:avLst/>
          </a:prstGeom>
          <a:solidFill>
            <a:srgbClr val="CC412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S</a:t>
            </a:r>
            <a:r>
              <a:rPr b="1" lang="en-IN">
                <a:solidFill>
                  <a:srgbClr val="FFFFFF"/>
                </a:solidFill>
                <a:latin typeface="Trebuchet MS"/>
                <a:ea typeface="Trebuchet MS"/>
                <a:cs typeface="Trebuchet MS"/>
                <a:sym typeface="Trebuchet MS"/>
              </a:rPr>
              <a:t>egments from the episode showing the epic scene</a:t>
            </a:r>
            <a:endParaRPr b="1">
              <a:solidFill>
                <a:srgbClr val="FFFFFF"/>
              </a:solidFill>
              <a:latin typeface="Trebuchet MS"/>
              <a:ea typeface="Trebuchet MS"/>
              <a:cs typeface="Trebuchet MS"/>
              <a:sym typeface="Trebuchet MS"/>
            </a:endParaRPr>
          </a:p>
        </p:txBody>
      </p:sp>
      <p:sp>
        <p:nvSpPr>
          <p:cNvPr id="123" name="Google Shape;123;p17"/>
          <p:cNvSpPr txBox="1"/>
          <p:nvPr/>
        </p:nvSpPr>
        <p:spPr>
          <a:xfrm>
            <a:off x="3035838" y="5883825"/>
            <a:ext cx="2332800" cy="317400"/>
          </a:xfrm>
          <a:prstGeom prst="rect">
            <a:avLst/>
          </a:prstGeom>
          <a:solidFill>
            <a:srgbClr val="CC412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We were on a break</a:t>
            </a:r>
            <a:endParaRPr b="1">
              <a:solidFill>
                <a:srgbClr val="FFFFFF"/>
              </a:solidFill>
              <a:latin typeface="Trebuchet MS"/>
              <a:ea typeface="Trebuchet MS"/>
              <a:cs typeface="Trebuchet MS"/>
              <a:sym typeface="Trebuchet MS"/>
            </a:endParaRPr>
          </a:p>
        </p:txBody>
      </p:sp>
      <p:sp>
        <p:nvSpPr>
          <p:cNvPr id="124" name="Google Shape;124;p17"/>
          <p:cNvSpPr txBox="1"/>
          <p:nvPr/>
        </p:nvSpPr>
        <p:spPr>
          <a:xfrm>
            <a:off x="509300" y="5713800"/>
            <a:ext cx="1883400" cy="547800"/>
          </a:xfrm>
          <a:prstGeom prst="rect">
            <a:avLst/>
          </a:prstGeom>
          <a:solidFill>
            <a:srgbClr val="CC412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solidFill>
                  <a:srgbClr val="FFFFFF"/>
                </a:solidFill>
                <a:latin typeface="Trebuchet MS"/>
                <a:ea typeface="Trebuchet MS"/>
                <a:cs typeface="Trebuchet MS"/>
                <a:sym typeface="Trebuchet MS"/>
              </a:rPr>
              <a:t>One episode from ‘F.R.I.E.N.D.S’</a:t>
            </a:r>
            <a:endParaRPr b="1">
              <a:solidFill>
                <a:srgbClr val="FFFFFF"/>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sp>
        <p:nvSpPr>
          <p:cNvPr id="130" name="Google Shape;130;p18"/>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62120" y="2133720"/>
            <a:ext cx="7239000" cy="403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400"/>
              <a:buFont typeface="Arial"/>
              <a:buNone/>
            </a:pPr>
            <a:r>
              <a:rPr lang="en-IN" sz="2400">
                <a:solidFill>
                  <a:srgbClr val="FF0000"/>
                </a:solidFill>
                <a:latin typeface="Trebuchet MS"/>
                <a:ea typeface="Trebuchet MS"/>
                <a:cs typeface="Trebuchet MS"/>
                <a:sym typeface="Trebuchet MS"/>
              </a:rPr>
              <a:t>Model</a:t>
            </a:r>
            <a:r>
              <a:rPr b="0" i="0" lang="en-IN" sz="2400" u="none" cap="none" strike="noStrike">
                <a:solidFill>
                  <a:srgbClr val="FF0000"/>
                </a:solidFill>
                <a:latin typeface="Trebuchet MS"/>
                <a:ea typeface="Trebuchet MS"/>
                <a:cs typeface="Trebuchet MS"/>
                <a:sym typeface="Trebuchet MS"/>
              </a:rPr>
              <a:t> </a:t>
            </a:r>
            <a:endParaRPr b="0" i="0" sz="1800" u="none" cap="none" strike="noStrike">
              <a:solidFill>
                <a:srgbClr val="000000"/>
              </a:solidFill>
              <a:latin typeface="Arial"/>
              <a:ea typeface="Arial"/>
              <a:cs typeface="Arial"/>
              <a:sym typeface="Arial"/>
            </a:endParaRPr>
          </a:p>
        </p:txBody>
      </p:sp>
      <p:sp>
        <p:nvSpPr>
          <p:cNvPr id="133" name="Google Shape;133;p18"/>
          <p:cNvSpPr/>
          <p:nvPr/>
        </p:nvSpPr>
        <p:spPr>
          <a:xfrm>
            <a:off x="107150" y="1818750"/>
            <a:ext cx="7956300" cy="4723200"/>
          </a:xfrm>
          <a:prstGeom prst="rect">
            <a:avLst/>
          </a:prstGeom>
          <a:noFill/>
          <a:ln>
            <a:noFill/>
          </a:ln>
        </p:spPr>
        <p:txBody>
          <a:bodyPr anchorCtr="0" anchor="ctr"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100"/>
              <a:buFont typeface="Arial"/>
              <a:buNone/>
            </a:pPr>
            <a:r>
              <a:t/>
            </a:r>
            <a:endParaRPr b="0" i="0" sz="1700" u="none" cap="none" strike="noStrike">
              <a:solidFill>
                <a:srgbClr val="000000"/>
              </a:solidFill>
              <a:latin typeface="Arial"/>
              <a:ea typeface="Arial"/>
              <a:cs typeface="Arial"/>
              <a:sym typeface="Arial"/>
            </a:endParaRPr>
          </a:p>
          <a:p>
            <a:pPr indent="0" lvl="0" marL="457200" rtl="0" algn="l">
              <a:spcBef>
                <a:spcPts val="0"/>
              </a:spcBef>
              <a:spcAft>
                <a:spcPts val="0"/>
              </a:spcAft>
              <a:buNone/>
            </a:pPr>
            <a:r>
              <a:t/>
            </a:r>
            <a:endParaRPr sz="1600">
              <a:latin typeface="Trebuchet MS"/>
              <a:ea typeface="Trebuchet MS"/>
              <a:cs typeface="Trebuchet MS"/>
              <a:sym typeface="Trebuchet MS"/>
            </a:endParaRPr>
          </a:p>
          <a:p>
            <a:pPr indent="0" lvl="0" marL="0" marR="0" rtl="0" algn="just">
              <a:lnSpc>
                <a:spcPct val="100000"/>
              </a:lnSpc>
              <a:spcBef>
                <a:spcPts val="600"/>
              </a:spcBef>
              <a:spcAft>
                <a:spcPts val="0"/>
              </a:spcAft>
              <a:buClr>
                <a:srgbClr val="000000"/>
              </a:buClr>
              <a:buSzPts val="1800"/>
              <a:buFont typeface="Arial"/>
              <a:buNone/>
            </a:pPr>
            <a:r>
              <a:rPr b="0" i="0" lang="en-IN" sz="1800" u="none" cap="none" strike="noStrike">
                <a:solidFill>
                  <a:srgbClr val="0033CC"/>
                </a:solidFill>
                <a:latin typeface="Trebuchet MS"/>
                <a:ea typeface="Trebuchet MS"/>
                <a:cs typeface="Trebuchet MS"/>
                <a:sym typeface="Trebuchet MS"/>
              </a:rPr>
              <a:t>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33CC"/>
              </a:solidFill>
              <a:latin typeface="Trebuchet MS"/>
              <a:ea typeface="Trebuchet MS"/>
              <a:cs typeface="Trebuchet MS"/>
              <a:sym typeface="Trebuchet MS"/>
            </a:endParaRPr>
          </a:p>
        </p:txBody>
      </p:sp>
      <p:pic>
        <p:nvPicPr>
          <p:cNvPr id="134" name="Google Shape;134;p18"/>
          <p:cNvPicPr preferRelativeResize="0"/>
          <p:nvPr/>
        </p:nvPicPr>
        <p:blipFill rotWithShape="1">
          <a:blip r:embed="rId3">
            <a:alphaModFix/>
          </a:blip>
          <a:srcRect b="0" l="0" r="0" t="15504"/>
          <a:stretch/>
        </p:blipFill>
        <p:spPr>
          <a:xfrm>
            <a:off x="1995325" y="1617850"/>
            <a:ext cx="5143500" cy="5151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 name="Shape 139"/>
        <p:cNvGrpSpPr/>
        <p:nvPr/>
      </p:nvGrpSpPr>
      <p:grpSpPr>
        <a:xfrm>
          <a:off x="0" y="0"/>
          <a:ext cx="0" cy="0"/>
          <a:chOff x="0" y="0"/>
          <a:chExt cx="0" cy="0"/>
        </a:xfrm>
      </p:grpSpPr>
      <p:sp>
        <p:nvSpPr>
          <p:cNvPr id="140" name="Google Shape;140;p19"/>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2666880" y="1143000"/>
            <a:ext cx="6476100" cy="460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400"/>
              <a:buFont typeface="Arial"/>
              <a:buNone/>
            </a:pPr>
            <a:r>
              <a:rPr lang="en-IN" sz="2400">
                <a:solidFill>
                  <a:srgbClr val="FF0000"/>
                </a:solidFill>
                <a:latin typeface="Trebuchet MS"/>
                <a:ea typeface="Trebuchet MS"/>
                <a:cs typeface="Trebuchet MS"/>
                <a:sym typeface="Trebuchet MS"/>
              </a:rPr>
              <a:t>Design Approach</a:t>
            </a:r>
            <a:r>
              <a:rPr b="0" i="0" lang="en-IN" sz="2400" u="none" cap="none" strike="noStrike">
                <a:solidFill>
                  <a:srgbClr val="FF0000"/>
                </a:solidFill>
                <a:latin typeface="Trebuchet MS"/>
                <a:ea typeface="Trebuchet MS"/>
                <a:cs typeface="Trebuchet MS"/>
                <a:sym typeface="Trebuchet MS"/>
              </a:rPr>
              <a:t> </a:t>
            </a:r>
            <a:endParaRPr b="0" i="0" sz="1800" u="none" cap="none" strike="noStrike">
              <a:solidFill>
                <a:srgbClr val="000000"/>
              </a:solidFill>
              <a:latin typeface="Arial"/>
              <a:ea typeface="Arial"/>
              <a:cs typeface="Arial"/>
              <a:sym typeface="Arial"/>
            </a:endParaRPr>
          </a:p>
        </p:txBody>
      </p:sp>
      <p:sp>
        <p:nvSpPr>
          <p:cNvPr id="142" name="Google Shape;142;p19"/>
          <p:cNvSpPr/>
          <p:nvPr/>
        </p:nvSpPr>
        <p:spPr>
          <a:xfrm>
            <a:off x="107150" y="1818750"/>
            <a:ext cx="7956300" cy="12390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b="1" lang="en-IN" sz="1600">
                <a:solidFill>
                  <a:schemeClr val="dk1"/>
                </a:solidFill>
                <a:latin typeface="Trebuchet MS"/>
                <a:ea typeface="Trebuchet MS"/>
                <a:cs typeface="Trebuchet MS"/>
                <a:sym typeface="Trebuchet MS"/>
              </a:rPr>
              <a:t>Visual Approach</a:t>
            </a:r>
            <a:r>
              <a:rPr lang="en-IN" sz="1600">
                <a:solidFill>
                  <a:schemeClr val="dk1"/>
                </a:solidFill>
                <a:latin typeface="Trebuchet MS"/>
                <a:ea typeface="Trebuchet MS"/>
                <a:cs typeface="Trebuchet MS"/>
                <a:sym typeface="Trebuchet MS"/>
              </a:rPr>
              <a:t>:</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IN" sz="1600">
                <a:solidFill>
                  <a:schemeClr val="dk1"/>
                </a:solidFill>
                <a:latin typeface="Trebuchet MS"/>
                <a:ea typeface="Trebuchet MS"/>
                <a:cs typeface="Trebuchet MS"/>
                <a:sym typeface="Trebuchet MS"/>
              </a:rPr>
              <a:t>Two different image captioning models: </a:t>
            </a:r>
            <a:r>
              <a:rPr b="1" lang="en-IN" sz="1600">
                <a:solidFill>
                  <a:schemeClr val="dk1"/>
                </a:solidFill>
                <a:latin typeface="Trebuchet MS"/>
                <a:ea typeface="Trebuchet MS"/>
                <a:cs typeface="Trebuchet MS"/>
                <a:sym typeface="Trebuchet MS"/>
              </a:rPr>
              <a:t>Densecap</a:t>
            </a:r>
            <a:r>
              <a:rPr lang="en-IN" sz="1600">
                <a:solidFill>
                  <a:schemeClr val="dk1"/>
                </a:solidFill>
                <a:latin typeface="Trebuchet MS"/>
                <a:ea typeface="Trebuchet MS"/>
                <a:cs typeface="Trebuchet MS"/>
                <a:sym typeface="Trebuchet MS"/>
              </a:rPr>
              <a:t> and </a:t>
            </a:r>
            <a:r>
              <a:rPr b="1" lang="en-IN" sz="1600">
                <a:solidFill>
                  <a:schemeClr val="dk1"/>
                </a:solidFill>
                <a:latin typeface="Trebuchet MS"/>
                <a:ea typeface="Trebuchet MS"/>
                <a:cs typeface="Trebuchet MS"/>
                <a:sym typeface="Trebuchet MS"/>
              </a:rPr>
              <a:t>NeuralTalk2</a:t>
            </a:r>
            <a:r>
              <a:rPr lang="en-IN" sz="1600">
                <a:solidFill>
                  <a:schemeClr val="dk1"/>
                </a:solidFill>
                <a:latin typeface="Trebuchet MS"/>
                <a:ea typeface="Trebuchet MS"/>
                <a:cs typeface="Trebuchet MS"/>
                <a:sym typeface="Trebuchet MS"/>
              </a:rPr>
              <a:t>.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It consists mainly of 3 sequential parts:</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b="1" sz="17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800"/>
              <a:buFont typeface="Arial"/>
              <a:buNone/>
            </a:pPr>
            <a:r>
              <a:t/>
            </a:r>
            <a:endParaRPr b="1" sz="1700">
              <a:solidFill>
                <a:schemeClr val="dk1"/>
              </a:solidFill>
              <a:latin typeface="Trebuchet MS"/>
              <a:ea typeface="Trebuchet MS"/>
              <a:cs typeface="Trebuchet MS"/>
              <a:sym typeface="Trebuchet MS"/>
            </a:endParaRPr>
          </a:p>
        </p:txBody>
      </p:sp>
      <p:grpSp>
        <p:nvGrpSpPr>
          <p:cNvPr id="143" name="Google Shape;143;p19"/>
          <p:cNvGrpSpPr/>
          <p:nvPr/>
        </p:nvGrpSpPr>
        <p:grpSpPr>
          <a:xfrm>
            <a:off x="5632064" y="3310542"/>
            <a:ext cx="3416772" cy="3483058"/>
            <a:chOff x="5632317" y="1189775"/>
            <a:chExt cx="3305700" cy="3483058"/>
          </a:xfrm>
        </p:grpSpPr>
        <p:sp>
          <p:nvSpPr>
            <p:cNvPr id="144" name="Google Shape;144;p19"/>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Roboto"/>
                  <a:ea typeface="Roboto"/>
                  <a:cs typeface="Roboto"/>
                  <a:sym typeface="Roboto"/>
                </a:rPr>
                <a:t>VOICE BASED SEARCH</a:t>
              </a:r>
              <a:endParaRPr b="1" sz="1600">
                <a:solidFill>
                  <a:srgbClr val="FFFFFF"/>
                </a:solidFill>
                <a:latin typeface="Roboto"/>
                <a:ea typeface="Roboto"/>
                <a:cs typeface="Roboto"/>
                <a:sym typeface="Roboto"/>
              </a:endParaRPr>
            </a:p>
          </p:txBody>
        </p:sp>
        <p:sp>
          <p:nvSpPr>
            <p:cNvPr id="145" name="Google Shape;145;p19"/>
            <p:cNvSpPr txBox="1"/>
            <p:nvPr/>
          </p:nvSpPr>
          <p:spPr>
            <a:xfrm>
              <a:off x="6088088" y="2057133"/>
              <a:ext cx="25179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IN" sz="1200">
                  <a:latin typeface="Roboto"/>
                  <a:ea typeface="Roboto"/>
                  <a:cs typeface="Roboto"/>
                  <a:sym typeface="Roboto"/>
                </a:rPr>
                <a:t>Speech Recognition for voice to text.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IN" sz="1200">
                  <a:latin typeface="Roboto"/>
                  <a:ea typeface="Roboto"/>
                  <a:cs typeface="Roboto"/>
                  <a:sym typeface="Roboto"/>
                </a:rPr>
                <a:t>Google’s Universal sentence Encoder followed with cosine similarity</a:t>
              </a:r>
              <a:endParaRPr sz="1200">
                <a:latin typeface="Roboto"/>
                <a:ea typeface="Roboto"/>
                <a:cs typeface="Roboto"/>
                <a:sym typeface="Roboto"/>
              </a:endParaRPr>
            </a:p>
          </p:txBody>
        </p:sp>
      </p:grpSp>
      <p:grpSp>
        <p:nvGrpSpPr>
          <p:cNvPr id="146" name="Google Shape;146;p19"/>
          <p:cNvGrpSpPr/>
          <p:nvPr/>
        </p:nvGrpSpPr>
        <p:grpSpPr>
          <a:xfrm>
            <a:off x="0" y="3310657"/>
            <a:ext cx="3546900" cy="3482843"/>
            <a:chOff x="0" y="1189989"/>
            <a:chExt cx="3546900" cy="3482843"/>
          </a:xfrm>
        </p:grpSpPr>
        <p:sp>
          <p:nvSpPr>
            <p:cNvPr id="147" name="Google Shape;147;p19"/>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N" sz="1600">
                  <a:solidFill>
                    <a:schemeClr val="lt1"/>
                  </a:solidFill>
                  <a:latin typeface="Roboto"/>
                  <a:ea typeface="Roboto"/>
                  <a:cs typeface="Roboto"/>
                  <a:sym typeface="Roboto"/>
                </a:rPr>
                <a:t>GENERATE CAPTIONS</a:t>
              </a:r>
              <a:endParaRPr b="1" sz="1600">
                <a:solidFill>
                  <a:srgbClr val="FFFFFF"/>
                </a:solidFill>
                <a:latin typeface="Roboto"/>
                <a:ea typeface="Roboto"/>
                <a:cs typeface="Roboto"/>
                <a:sym typeface="Roboto"/>
              </a:endParaRPr>
            </a:p>
          </p:txBody>
        </p:sp>
        <p:sp>
          <p:nvSpPr>
            <p:cNvPr id="148" name="Google Shape;148;p19"/>
            <p:cNvSpPr txBox="1"/>
            <p:nvPr/>
          </p:nvSpPr>
          <p:spPr>
            <a:xfrm>
              <a:off x="343500" y="2057132"/>
              <a:ext cx="28665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IN" sz="1200">
                  <a:latin typeface="Roboto"/>
                  <a:ea typeface="Roboto"/>
                  <a:cs typeface="Roboto"/>
                  <a:sym typeface="Roboto"/>
                </a:rPr>
                <a:t>Video frames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IN" sz="1200">
                  <a:latin typeface="Roboto"/>
                  <a:ea typeface="Roboto"/>
                  <a:cs typeface="Roboto"/>
                  <a:sym typeface="Roboto"/>
                </a:rPr>
                <a:t>NeuralTalk2 and Densecap applied</a:t>
              </a:r>
              <a:endParaRPr sz="1200">
                <a:latin typeface="Roboto"/>
                <a:ea typeface="Roboto"/>
                <a:cs typeface="Roboto"/>
                <a:sym typeface="Roboto"/>
              </a:endParaRPr>
            </a:p>
          </p:txBody>
        </p:sp>
      </p:grpSp>
      <p:grpSp>
        <p:nvGrpSpPr>
          <p:cNvPr id="149" name="Google Shape;149;p19"/>
          <p:cNvGrpSpPr/>
          <p:nvPr/>
        </p:nvGrpSpPr>
        <p:grpSpPr>
          <a:xfrm>
            <a:off x="2919154" y="3310543"/>
            <a:ext cx="3305700" cy="3483057"/>
            <a:chOff x="2944204" y="1189775"/>
            <a:chExt cx="3305700" cy="3483057"/>
          </a:xfrm>
        </p:grpSpPr>
        <p:sp>
          <p:nvSpPr>
            <p:cNvPr id="150" name="Google Shape;150;p19"/>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Roboto"/>
                  <a:ea typeface="Roboto"/>
                  <a:cs typeface="Roboto"/>
                  <a:sym typeface="Roboto"/>
                </a:rPr>
                <a:t>CREATING TRACKLETS</a:t>
              </a:r>
              <a:endParaRPr b="1" sz="1600">
                <a:solidFill>
                  <a:srgbClr val="FFFFFF"/>
                </a:solidFill>
                <a:latin typeface="Roboto"/>
                <a:ea typeface="Roboto"/>
                <a:cs typeface="Roboto"/>
                <a:sym typeface="Roboto"/>
              </a:endParaRPr>
            </a:p>
          </p:txBody>
        </p:sp>
        <p:sp>
          <p:nvSpPr>
            <p:cNvPr id="151" name="Google Shape;151;p19"/>
            <p:cNvSpPr txBox="1"/>
            <p:nvPr/>
          </p:nvSpPr>
          <p:spPr>
            <a:xfrm>
              <a:off x="3282300" y="2057132"/>
              <a:ext cx="26649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IN" sz="1200">
                  <a:latin typeface="Roboto"/>
                  <a:ea typeface="Roboto"/>
                  <a:cs typeface="Roboto"/>
                  <a:sym typeface="Roboto"/>
                </a:rPr>
                <a:t>NeuralTalk2: Caption sequence considered.</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IN" sz="1200">
                  <a:latin typeface="Roboto"/>
                  <a:ea typeface="Roboto"/>
                  <a:cs typeface="Roboto"/>
                  <a:sym typeface="Roboto"/>
                </a:rPr>
                <a:t>Densecap: N tracklets started, M matched, N-M new making total 2N-M tracks.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IN" sz="1200">
                  <a:latin typeface="Roboto"/>
                  <a:ea typeface="Roboto"/>
                  <a:cs typeface="Roboto"/>
                  <a:sym typeface="Roboto"/>
                </a:rPr>
                <a:t>Semantic Similarity, Cutting Threshold and Spatial Similarity (Densecap) considered.</a:t>
              </a:r>
              <a:endParaRPr sz="12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 name="Shape 157"/>
        <p:cNvGrpSpPr/>
        <p:nvPr/>
      </p:nvGrpSpPr>
      <p:grpSpPr>
        <a:xfrm>
          <a:off x="0" y="0"/>
          <a:ext cx="0" cy="0"/>
          <a:chOff x="0" y="0"/>
          <a:chExt cx="0" cy="0"/>
        </a:xfrm>
      </p:grpSpPr>
      <p:sp>
        <p:nvSpPr>
          <p:cNvPr id="158" name="Google Shape;158;p20"/>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1371600" y="1143000"/>
            <a:ext cx="7772400" cy="395400"/>
          </a:xfrm>
          <a:prstGeom prst="rect">
            <a:avLst/>
          </a:prstGeom>
          <a:noFill/>
          <a:ln>
            <a:noFill/>
          </a:ln>
        </p:spPr>
        <p:txBody>
          <a:bodyPr anchorCtr="0" anchor="t" bIns="45000" lIns="90000" spcFirstLastPara="1" rIns="90000" wrap="square" tIns="45000">
            <a:noAutofit/>
          </a:bodyPr>
          <a:lstStyle/>
          <a:p>
            <a:pPr indent="-338039" lvl="0" marL="342719" marR="0" rtl="0" algn="r">
              <a:lnSpc>
                <a:spcPct val="100000"/>
              </a:lnSpc>
              <a:spcBef>
                <a:spcPts val="0"/>
              </a:spcBef>
              <a:spcAft>
                <a:spcPts val="0"/>
              </a:spcAft>
              <a:buNone/>
            </a:pPr>
            <a:r>
              <a:rPr lang="en-IN" sz="2000">
                <a:solidFill>
                  <a:srgbClr val="FF0000"/>
                </a:solidFill>
                <a:latin typeface="Trebuchet MS"/>
                <a:ea typeface="Trebuchet MS"/>
                <a:cs typeface="Trebuchet MS"/>
                <a:sym typeface="Trebuchet MS"/>
              </a:rPr>
              <a:t>NeuralTalk2</a:t>
            </a:r>
            <a:endParaRPr b="0" sz="1800" strike="noStrike">
              <a:solidFill>
                <a:srgbClr val="000000"/>
              </a:solidFill>
              <a:latin typeface="Arial"/>
              <a:ea typeface="Arial"/>
              <a:cs typeface="Arial"/>
              <a:sym typeface="Arial"/>
            </a:endParaRPr>
          </a:p>
        </p:txBody>
      </p:sp>
      <p:pic>
        <p:nvPicPr>
          <p:cNvPr id="160" name="Google Shape;160;p20"/>
          <p:cNvPicPr preferRelativeResize="0"/>
          <p:nvPr/>
        </p:nvPicPr>
        <p:blipFill>
          <a:blip r:embed="rId3">
            <a:alphaModFix/>
          </a:blip>
          <a:stretch>
            <a:fillRect/>
          </a:stretch>
        </p:blipFill>
        <p:spPr>
          <a:xfrm>
            <a:off x="4346150" y="2627025"/>
            <a:ext cx="4665975" cy="2397525"/>
          </a:xfrm>
          <a:prstGeom prst="rect">
            <a:avLst/>
          </a:prstGeom>
          <a:noFill/>
          <a:ln>
            <a:noFill/>
          </a:ln>
        </p:spPr>
      </p:pic>
      <p:pic>
        <p:nvPicPr>
          <p:cNvPr id="161" name="Google Shape;161;p20"/>
          <p:cNvPicPr preferRelativeResize="0"/>
          <p:nvPr/>
        </p:nvPicPr>
        <p:blipFill rotWithShape="1">
          <a:blip r:embed="rId4">
            <a:alphaModFix/>
          </a:blip>
          <a:srcRect b="0" l="0" r="0" t="0"/>
          <a:stretch/>
        </p:blipFill>
        <p:spPr>
          <a:xfrm>
            <a:off x="144150" y="2558425"/>
            <a:ext cx="3894851" cy="2534725"/>
          </a:xfrm>
          <a:prstGeom prst="rect">
            <a:avLst/>
          </a:prstGeom>
          <a:noFill/>
          <a:ln>
            <a:noFill/>
          </a:ln>
        </p:spPr>
      </p:pic>
      <p:sp>
        <p:nvSpPr>
          <p:cNvPr id="162" name="Google Shape;162;p20"/>
          <p:cNvSpPr txBox="1"/>
          <p:nvPr/>
        </p:nvSpPr>
        <p:spPr>
          <a:xfrm>
            <a:off x="144150" y="5199775"/>
            <a:ext cx="3126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Trebuchet MS"/>
                <a:ea typeface="Trebuchet MS"/>
                <a:cs typeface="Trebuchet MS"/>
                <a:sym typeface="Trebuchet MS"/>
              </a:rPr>
              <a:t>Example of NeuralTalk2 output</a:t>
            </a:r>
            <a:endParaRPr>
              <a:latin typeface="Trebuchet MS"/>
              <a:ea typeface="Trebuchet MS"/>
              <a:cs typeface="Trebuchet MS"/>
              <a:sym typeface="Trebuchet MS"/>
            </a:endParaRPr>
          </a:p>
        </p:txBody>
      </p:sp>
      <p:sp>
        <p:nvSpPr>
          <p:cNvPr id="163" name="Google Shape;163;p20"/>
          <p:cNvSpPr txBox="1"/>
          <p:nvPr/>
        </p:nvSpPr>
        <p:spPr>
          <a:xfrm>
            <a:off x="4145225" y="5199775"/>
            <a:ext cx="2748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Trebuchet MS"/>
                <a:ea typeface="Trebuchet MS"/>
                <a:cs typeface="Trebuchet MS"/>
                <a:sym typeface="Trebuchet MS"/>
              </a:rPr>
              <a:t>Architecture</a:t>
            </a:r>
            <a:endParaRPr>
              <a:latin typeface="Trebuchet MS"/>
              <a:ea typeface="Trebuchet MS"/>
              <a:cs typeface="Trebuchet MS"/>
              <a:sym typeface="Trebuchet MS"/>
            </a:endParaRPr>
          </a:p>
        </p:txBody>
      </p:sp>
      <p:sp>
        <p:nvSpPr>
          <p:cNvPr id="164" name="Google Shape;164;p20"/>
          <p:cNvSpPr txBox="1"/>
          <p:nvPr/>
        </p:nvSpPr>
        <p:spPr>
          <a:xfrm>
            <a:off x="118450" y="1717450"/>
            <a:ext cx="89070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1600">
                <a:solidFill>
                  <a:schemeClr val="dk1"/>
                </a:solidFill>
                <a:latin typeface="Trebuchet MS"/>
                <a:ea typeface="Trebuchet MS"/>
                <a:cs typeface="Trebuchet MS"/>
                <a:sym typeface="Trebuchet MS"/>
              </a:rPr>
              <a:t>NeuralTalk2 generates one appropriate caption per image.</a:t>
            </a:r>
            <a:endParaRPr sz="2000">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21"/>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1371600" y="1143000"/>
            <a:ext cx="7772400" cy="395400"/>
          </a:xfrm>
          <a:prstGeom prst="rect">
            <a:avLst/>
          </a:prstGeom>
          <a:noFill/>
          <a:ln>
            <a:noFill/>
          </a:ln>
        </p:spPr>
        <p:txBody>
          <a:bodyPr anchorCtr="0" anchor="t" bIns="45000" lIns="90000" spcFirstLastPara="1" rIns="90000" wrap="square" tIns="45000">
            <a:noAutofit/>
          </a:bodyPr>
          <a:lstStyle/>
          <a:p>
            <a:pPr indent="-338039" lvl="0" marL="342719" marR="0" rtl="0" algn="r">
              <a:lnSpc>
                <a:spcPct val="100000"/>
              </a:lnSpc>
              <a:spcBef>
                <a:spcPts val="0"/>
              </a:spcBef>
              <a:spcAft>
                <a:spcPts val="0"/>
              </a:spcAft>
              <a:buNone/>
            </a:pPr>
            <a:r>
              <a:rPr lang="en-IN" sz="2000">
                <a:solidFill>
                  <a:srgbClr val="FF0000"/>
                </a:solidFill>
                <a:latin typeface="Trebuchet MS"/>
                <a:ea typeface="Trebuchet MS"/>
                <a:cs typeface="Trebuchet MS"/>
                <a:sym typeface="Trebuchet MS"/>
              </a:rPr>
              <a:t>Densecap</a:t>
            </a:r>
            <a:endParaRPr b="0" sz="1800" strike="noStrike">
              <a:solidFill>
                <a:srgbClr val="000000"/>
              </a:solidFill>
              <a:latin typeface="Arial"/>
              <a:ea typeface="Arial"/>
              <a:cs typeface="Arial"/>
              <a:sym typeface="Arial"/>
            </a:endParaRPr>
          </a:p>
        </p:txBody>
      </p:sp>
      <p:pic>
        <p:nvPicPr>
          <p:cNvPr id="173" name="Google Shape;173;p21"/>
          <p:cNvPicPr preferRelativeResize="0"/>
          <p:nvPr/>
        </p:nvPicPr>
        <p:blipFill>
          <a:blip r:embed="rId3">
            <a:alphaModFix/>
          </a:blip>
          <a:stretch>
            <a:fillRect/>
          </a:stretch>
        </p:blipFill>
        <p:spPr>
          <a:xfrm>
            <a:off x="3939125" y="2723200"/>
            <a:ext cx="5050900" cy="2497850"/>
          </a:xfrm>
          <a:prstGeom prst="rect">
            <a:avLst/>
          </a:prstGeom>
          <a:noFill/>
          <a:ln>
            <a:noFill/>
          </a:ln>
        </p:spPr>
      </p:pic>
      <p:pic>
        <p:nvPicPr>
          <p:cNvPr id="174" name="Google Shape;174;p21"/>
          <p:cNvPicPr preferRelativeResize="0"/>
          <p:nvPr/>
        </p:nvPicPr>
        <p:blipFill rotWithShape="1">
          <a:blip r:embed="rId4">
            <a:alphaModFix/>
          </a:blip>
          <a:srcRect b="0" l="0" r="0" t="0"/>
          <a:stretch/>
        </p:blipFill>
        <p:spPr>
          <a:xfrm>
            <a:off x="94750" y="2574525"/>
            <a:ext cx="3443125" cy="3624350"/>
          </a:xfrm>
          <a:prstGeom prst="rect">
            <a:avLst/>
          </a:prstGeom>
          <a:noFill/>
          <a:ln>
            <a:noFill/>
          </a:ln>
        </p:spPr>
      </p:pic>
      <p:sp>
        <p:nvSpPr>
          <p:cNvPr id="175" name="Google Shape;175;p21"/>
          <p:cNvSpPr txBox="1"/>
          <p:nvPr/>
        </p:nvSpPr>
        <p:spPr>
          <a:xfrm>
            <a:off x="165825" y="6135475"/>
            <a:ext cx="3126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Trebuchet MS"/>
                <a:ea typeface="Trebuchet MS"/>
                <a:cs typeface="Trebuchet MS"/>
                <a:sym typeface="Trebuchet MS"/>
              </a:rPr>
              <a:t>Example of Densecap output</a:t>
            </a:r>
            <a:endParaRPr>
              <a:latin typeface="Trebuchet MS"/>
              <a:ea typeface="Trebuchet MS"/>
              <a:cs typeface="Trebuchet MS"/>
              <a:sym typeface="Trebuchet MS"/>
            </a:endParaRPr>
          </a:p>
        </p:txBody>
      </p:sp>
      <p:sp>
        <p:nvSpPr>
          <p:cNvPr id="176" name="Google Shape;176;p21"/>
          <p:cNvSpPr txBox="1"/>
          <p:nvPr/>
        </p:nvSpPr>
        <p:spPr>
          <a:xfrm>
            <a:off x="4027150" y="5424800"/>
            <a:ext cx="2748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Trebuchet MS"/>
                <a:ea typeface="Trebuchet MS"/>
                <a:cs typeface="Trebuchet MS"/>
                <a:sym typeface="Trebuchet MS"/>
              </a:rPr>
              <a:t>Architecture</a:t>
            </a:r>
            <a:endParaRPr>
              <a:latin typeface="Trebuchet MS"/>
              <a:ea typeface="Trebuchet MS"/>
              <a:cs typeface="Trebuchet MS"/>
              <a:sym typeface="Trebuchet MS"/>
            </a:endParaRPr>
          </a:p>
        </p:txBody>
      </p:sp>
      <p:sp>
        <p:nvSpPr>
          <p:cNvPr id="177" name="Google Shape;177;p21"/>
          <p:cNvSpPr txBox="1"/>
          <p:nvPr/>
        </p:nvSpPr>
        <p:spPr>
          <a:xfrm>
            <a:off x="94750" y="1717450"/>
            <a:ext cx="8800500" cy="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dk1"/>
                </a:solidFill>
                <a:latin typeface="Trebuchet MS"/>
                <a:ea typeface="Trebuchet MS"/>
                <a:cs typeface="Trebuchet MS"/>
                <a:sym typeface="Trebuchet MS"/>
              </a:rPr>
              <a:t>Densecap generates multiple captions corresponding to specific regions of interest, denoted by bounding boxes, in the image.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22"/>
          <p:cNvSpPr/>
          <p:nvPr/>
        </p:nvSpPr>
        <p:spPr>
          <a:xfrm>
            <a:off x="1523880" y="1581120"/>
            <a:ext cx="7620000" cy="366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533520" y="1828800"/>
            <a:ext cx="7619700" cy="4724400"/>
          </a:xfrm>
          <a:prstGeom prst="rect">
            <a:avLst/>
          </a:prstGeom>
          <a:noFill/>
          <a:ln>
            <a:noFill/>
          </a:ln>
        </p:spPr>
        <p:txBody>
          <a:bodyPr anchorCtr="0" anchor="t" bIns="45000" lIns="90000" spcFirstLastPara="1" rIns="90000" wrap="square" tIns="45000">
            <a:noAutofit/>
          </a:bodyPr>
          <a:lstStyle/>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a:p>
            <a:pPr indent="-338039" lvl="0" marL="342719" marR="0" rtl="0" algn="l">
              <a:lnSpc>
                <a:spcPct val="100000"/>
              </a:lnSpc>
              <a:spcBef>
                <a:spcPts val="0"/>
              </a:spcBef>
              <a:spcAft>
                <a:spcPts val="0"/>
              </a:spcAft>
              <a:buNone/>
            </a:pPr>
            <a:r>
              <a:rPr b="0" lang="en-IN" sz="2400" strike="noStrike">
                <a:solidFill>
                  <a:srgbClr val="0000FF"/>
                </a:solidFill>
                <a:latin typeface="Trebuchet MS"/>
                <a:ea typeface="Trebuchet MS"/>
                <a:cs typeface="Trebuchet MS"/>
                <a:sym typeface="Trebuchet MS"/>
              </a:rPr>
              <a:t> </a:t>
            </a:r>
            <a:endParaRPr b="0" sz="1800" strike="noStrike">
              <a:solidFill>
                <a:srgbClr val="000000"/>
              </a:solidFill>
              <a:latin typeface="Arial"/>
              <a:ea typeface="Arial"/>
              <a:cs typeface="Arial"/>
              <a:sym typeface="Arial"/>
            </a:endParaRPr>
          </a:p>
        </p:txBody>
      </p:sp>
      <p:sp>
        <p:nvSpPr>
          <p:cNvPr id="186" name="Google Shape;186;p22"/>
          <p:cNvSpPr/>
          <p:nvPr/>
        </p:nvSpPr>
        <p:spPr>
          <a:xfrm>
            <a:off x="1371600" y="1143000"/>
            <a:ext cx="7771200" cy="4608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400"/>
              <a:buFont typeface="Arial"/>
              <a:buNone/>
            </a:pPr>
            <a:r>
              <a:rPr b="0" i="0" lang="en-IN" sz="2400" u="none" cap="none" strike="noStrike">
                <a:solidFill>
                  <a:srgbClr val="FF0000"/>
                </a:solidFill>
                <a:latin typeface="Trebuchet MS"/>
                <a:ea typeface="Trebuchet MS"/>
                <a:cs typeface="Trebuchet MS"/>
                <a:sym typeface="Trebuchet MS"/>
              </a:rPr>
              <a:t>Design </a:t>
            </a:r>
            <a:r>
              <a:rPr lang="en-IN" sz="2400">
                <a:solidFill>
                  <a:srgbClr val="FF0000"/>
                </a:solidFill>
                <a:latin typeface="Trebuchet MS"/>
                <a:ea typeface="Trebuchet MS"/>
                <a:cs typeface="Trebuchet MS"/>
                <a:sym typeface="Trebuchet MS"/>
              </a:rPr>
              <a:t>Approach</a:t>
            </a:r>
            <a:endParaRPr b="0" i="0" sz="1800" u="none" cap="none" strike="noStrike">
              <a:solidFill>
                <a:srgbClr val="000000"/>
              </a:solidFill>
              <a:latin typeface="Arial"/>
              <a:ea typeface="Arial"/>
              <a:cs typeface="Arial"/>
              <a:sym typeface="Arial"/>
            </a:endParaRPr>
          </a:p>
        </p:txBody>
      </p:sp>
      <p:pic>
        <p:nvPicPr>
          <p:cNvPr id="187" name="Google Shape;187;p22"/>
          <p:cNvPicPr preferRelativeResize="0"/>
          <p:nvPr/>
        </p:nvPicPr>
        <p:blipFill rotWithShape="1">
          <a:blip r:embed="rId3">
            <a:alphaModFix/>
          </a:blip>
          <a:srcRect b="5105" l="0" r="0" t="0"/>
          <a:stretch/>
        </p:blipFill>
        <p:spPr>
          <a:xfrm>
            <a:off x="346938" y="2500850"/>
            <a:ext cx="8450125" cy="3594171"/>
          </a:xfrm>
          <a:prstGeom prst="rect">
            <a:avLst/>
          </a:prstGeom>
          <a:noFill/>
          <a:ln>
            <a:noFill/>
          </a:ln>
        </p:spPr>
      </p:pic>
      <p:sp>
        <p:nvSpPr>
          <p:cNvPr id="188" name="Google Shape;188;p22"/>
          <p:cNvSpPr txBox="1"/>
          <p:nvPr/>
        </p:nvSpPr>
        <p:spPr>
          <a:xfrm>
            <a:off x="533525" y="1933050"/>
            <a:ext cx="3387000" cy="46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IN" sz="1800">
                <a:latin typeface="Trebuchet MS"/>
                <a:ea typeface="Trebuchet MS"/>
                <a:cs typeface="Trebuchet MS"/>
                <a:sym typeface="Trebuchet MS"/>
              </a:rPr>
              <a:t>Video Approach </a:t>
            </a:r>
            <a:r>
              <a:rPr b="0" i="0" lang="en-IN" sz="1800" u="none" cap="none" strike="noStrike">
                <a:solidFill>
                  <a:srgbClr val="000000"/>
                </a:solidFill>
                <a:latin typeface="Trebuchet MS"/>
                <a:ea typeface="Trebuchet MS"/>
                <a:cs typeface="Trebuchet MS"/>
                <a:sym typeface="Trebuchet MS"/>
              </a:rPr>
              <a:t>Model:</a:t>
            </a:r>
            <a:endParaRPr b="0" i="0" sz="18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